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C8FC"/>
    <a:srgbClr val="CD1490"/>
    <a:srgbClr val="21B413"/>
    <a:srgbClr val="00C2CB"/>
    <a:srgbClr val="FAB122"/>
    <a:srgbClr val="8A0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t Lloyd" userId="a4f699d23cac0c7f" providerId="LiveId" clId="{B5776976-372B-40C2-9324-9EA63552FAC7}"/>
    <pc:docChg chg="modSld">
      <pc:chgData name="Janet Lloyd" userId="a4f699d23cac0c7f" providerId="LiveId" clId="{B5776976-372B-40C2-9324-9EA63552FAC7}" dt="2022-03-22T11:24:03.681" v="14" actId="20577"/>
      <pc:docMkLst>
        <pc:docMk/>
      </pc:docMkLst>
      <pc:sldChg chg="modSp mod">
        <pc:chgData name="Janet Lloyd" userId="a4f699d23cac0c7f" providerId="LiveId" clId="{B5776976-372B-40C2-9324-9EA63552FAC7}" dt="2022-03-22T11:24:03.681" v="14" actId="20577"/>
        <pc:sldMkLst>
          <pc:docMk/>
          <pc:sldMk cId="2448713213" sldId="269"/>
        </pc:sldMkLst>
        <pc:spChg chg="mod">
          <ac:chgData name="Janet Lloyd" userId="a4f699d23cac0c7f" providerId="LiveId" clId="{B5776976-372B-40C2-9324-9EA63552FAC7}" dt="2022-03-22T11:24:03.681" v="14" actId="20577"/>
          <ac:spMkLst>
            <pc:docMk/>
            <pc:sldMk cId="2448713213" sldId="269"/>
            <ac:spMk id="2" creationId="{A4F8A485-3B17-489C-AF6F-389B9B6E440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57887-7DA2-4797-8977-45F86DE20396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7327-A2AF-4F12-8564-0B1B628464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35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753E1-C99D-4D7F-A0B0-665599BA4F8B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83EF-5EC4-4F93-895F-66ADF37CA3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60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80282-2047-4202-BF76-CE427CF5C704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64B30-F168-4414-8E6F-0697736A0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98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4D005-C9F4-4288-9316-6FC93C0A3056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9A063-9949-4C6A-A783-73C9039E3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2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79C9-1D41-4A08-90DE-3E4E6D6D50CE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72037-9738-4EC9-BC39-4B07111E9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B40B-31B0-433E-9AC9-C5FA8F52A7F0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EDA1-BDD2-479A-B02C-9AFFB54EE0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7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1E218-D1EE-4FE6-9281-E9F66D62EAD3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ACC9-F39B-4B04-8E93-0E8BA559A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00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356CF-80D0-4E73-838D-351050D2EB80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8DE5-56C8-4D2E-91FD-6E8FBE12E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4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83A5-1FE2-4A19-93DD-475C4C9A5F0B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59D3C-1F52-4D64-8429-0416B01863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46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660D-F0D3-4F41-A5EA-CF756D7CD61B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1E94-8143-4054-BE0A-64DE253D9A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1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834A-F3C7-4245-AD87-1EB6DB37126F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FF219-B154-42C4-B02C-0DBDF684E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18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C8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E1CB8F-CECE-4218-95A7-0CC139EACABA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C5FCB7-46F2-44C1-9671-3E854A159D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ln.myvle.co.uk/index.php?name=FileManager&amp;fid=4L2426CC29242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4223B35-E0FB-4798-9CAB-CBD73E41F895}"/>
              </a:ext>
            </a:extLst>
          </p:cNvPr>
          <p:cNvSpPr/>
          <p:nvPr/>
        </p:nvSpPr>
        <p:spPr>
          <a:xfrm>
            <a:off x="0" y="0"/>
            <a:ext cx="9144000" cy="400948"/>
          </a:xfrm>
          <a:prstGeom prst="rect">
            <a:avLst/>
          </a:prstGeom>
          <a:solidFill>
            <a:srgbClr val="1EC8FC"/>
          </a:solidFill>
          <a:ln>
            <a:solidFill>
              <a:srgbClr val="1EC8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41375"/>
            <a:ext cx="1381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FE0A0F6B-007C-4264-AA4A-E08FD0146B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279" y="60818"/>
            <a:ext cx="944113" cy="3516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F8A485-3B17-489C-AF6F-389B9B6E440E}"/>
              </a:ext>
            </a:extLst>
          </p:cNvPr>
          <p:cNvSpPr txBox="1"/>
          <p:nvPr/>
        </p:nvSpPr>
        <p:spPr>
          <a:xfrm>
            <a:off x="178178" y="82768"/>
            <a:ext cx="7716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Medium Term Plan</a:t>
            </a:r>
            <a:r>
              <a:rPr lang="en-GB" sz="1400" b="1">
                <a:solidFill>
                  <a:schemeClr val="bg1"/>
                </a:solidFill>
              </a:rPr>
              <a:t>: Spanish Stage </a:t>
            </a:r>
            <a:r>
              <a:rPr lang="en-GB" sz="1400" b="1" dirty="0">
                <a:solidFill>
                  <a:schemeClr val="bg1"/>
                </a:solidFill>
              </a:rPr>
              <a:t>1 Summer 1– Fruit, vegetables, the hungry giant story.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D1A543-1F76-429C-A8DD-C074D1438995}"/>
              </a:ext>
            </a:extLst>
          </p:cNvPr>
          <p:cNvSpPr txBox="1"/>
          <p:nvPr/>
        </p:nvSpPr>
        <p:spPr>
          <a:xfrm>
            <a:off x="6560117" y="512300"/>
            <a:ext cx="2497364" cy="1688154"/>
          </a:xfrm>
          <a:prstGeom prst="rect">
            <a:avLst/>
          </a:prstGeom>
          <a:noFill/>
          <a:ln w="28575">
            <a:solidFill>
              <a:srgbClr val="00C2CB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Sound Spelling Exploration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Silent letters: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Pronunciation of letters: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Sound- spelling: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za/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2AB4B6-8597-474E-9396-05D97799EC8E}"/>
              </a:ext>
            </a:extLst>
          </p:cNvPr>
          <p:cNvSpPr txBox="1"/>
          <p:nvPr/>
        </p:nvSpPr>
        <p:spPr>
          <a:xfrm>
            <a:off x="150123" y="2476255"/>
            <a:ext cx="5946154" cy="2385653"/>
          </a:xfrm>
          <a:prstGeom prst="rect">
            <a:avLst/>
          </a:prstGeom>
          <a:noFill/>
          <a:ln w="28575">
            <a:solidFill>
              <a:srgbClr val="21B413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“Language Detective” skills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peak confidently (words or short phrases).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Recall and use previously learnt language.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a question in Summer accurately.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attentively.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in with actions and games to help memorisation.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a positive attitude to learning about language and cultures.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links with English and home languages.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risks and learn from mistakes.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Imitate pronunciation of sounds.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7905B-3B13-453A-9FB5-1E5CD6FBC7C4}"/>
              </a:ext>
            </a:extLst>
          </p:cNvPr>
          <p:cNvSpPr txBox="1"/>
          <p:nvPr/>
        </p:nvSpPr>
        <p:spPr>
          <a:xfrm>
            <a:off x="6273864" y="2509513"/>
            <a:ext cx="2497364" cy="2379690"/>
          </a:xfrm>
          <a:prstGeom prst="rect">
            <a:avLst/>
          </a:prstGeom>
          <a:noFill/>
          <a:ln w="28575">
            <a:solidFill>
              <a:srgbClr val="CD149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Primary creativity/</a:t>
            </a:r>
            <a:b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cross-curricular learning opportunities 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Drama/Music.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Prepare and present a hungry giant performance..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Papier </a:t>
            </a:r>
            <a:r>
              <a:rPr lang="en-GB" sz="14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maché</a:t>
            </a: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fruit display 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Art /DT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GB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159A8C-4386-42F9-A772-1D9A4BF760FF}"/>
              </a:ext>
            </a:extLst>
          </p:cNvPr>
          <p:cNvSpPr txBox="1"/>
          <p:nvPr/>
        </p:nvSpPr>
        <p:spPr>
          <a:xfrm>
            <a:off x="5748350" y="5791816"/>
            <a:ext cx="2395893" cy="73321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Grammar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Polite requests.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Singular and plural nouns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287004-5279-4AB3-AED9-6E1BB382E5B5}"/>
              </a:ext>
            </a:extLst>
          </p:cNvPr>
          <p:cNvSpPr txBox="1"/>
          <p:nvPr/>
        </p:nvSpPr>
        <p:spPr>
          <a:xfrm>
            <a:off x="157805" y="521829"/>
            <a:ext cx="6035529" cy="18158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Learning Objective for each lesson:</a:t>
            </a:r>
            <a:endParaRPr lang="en-GB" sz="1400" dirty="0">
              <a:latin typeface="Century Gothic" panose="020B0502020202020204" pitchFamily="34" charset="0"/>
            </a:endParaRPr>
          </a:p>
          <a:p>
            <a:pPr marL="342900" indent="-342900">
              <a:buAutoNum type="arabicParenR"/>
            </a:pPr>
            <a:r>
              <a:rPr lang="en-GB" sz="1400" dirty="0">
                <a:latin typeface="Century Gothic" panose="020B0502020202020204" pitchFamily="34" charset="0"/>
              </a:rPr>
              <a:t>I can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understand and say fruits and vegetables nouns</a:t>
            </a:r>
            <a:endParaRPr lang="en-GB" sz="1400" dirty="0">
              <a:latin typeface="Century Gothic" panose="020B0502020202020204" pitchFamily="34" charset="0"/>
            </a:endParaRPr>
          </a:p>
          <a:p>
            <a:pPr marL="342900" indent="-342900">
              <a:buAutoNum type="arabicParenR"/>
            </a:pPr>
            <a:r>
              <a:rPr lang="en-GB" sz="1400" dirty="0">
                <a:latin typeface="Century Gothic" panose="020B0502020202020204" pitchFamily="34" charset="0"/>
              </a:rPr>
              <a:t>I can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count fruits and vegetables in Summer</a:t>
            </a:r>
            <a:endParaRPr lang="en-GB" sz="1400" dirty="0">
              <a:latin typeface="Century Gothic" panose="020B0502020202020204" pitchFamily="34" charset="0"/>
            </a:endParaRPr>
          </a:p>
          <a:p>
            <a:pPr marL="342900" indent="-342900">
              <a:buAutoNum type="arabicParenR"/>
            </a:pPr>
            <a:r>
              <a:rPr lang="en-GB" sz="1400" dirty="0">
                <a:latin typeface="Century Gothic" panose="020B0502020202020204" pitchFamily="34" charset="0"/>
              </a:rPr>
              <a:t>I can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understand and enjoy a story about fruits and vegetables</a:t>
            </a:r>
            <a:endParaRPr lang="en-GB" sz="1400" dirty="0">
              <a:latin typeface="Century Gothic" panose="020B0502020202020204" pitchFamily="34" charset="0"/>
            </a:endParaRPr>
          </a:p>
          <a:p>
            <a:pPr marL="342900" indent="-342900">
              <a:buAutoNum type="arabicParenR"/>
            </a:pPr>
            <a:r>
              <a:rPr lang="en-GB" sz="1400" dirty="0">
                <a:latin typeface="Century Gothic" panose="020B0502020202020204" pitchFamily="34" charset="0"/>
              </a:rPr>
              <a:t>I can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ask politely for an item</a:t>
            </a:r>
            <a:endParaRPr lang="en-GB" sz="1400" dirty="0">
              <a:latin typeface="Century Gothic" panose="020B0502020202020204" pitchFamily="34" charset="0"/>
            </a:endParaRPr>
          </a:p>
          <a:p>
            <a:pPr marL="342900" indent="-342900">
              <a:buAutoNum type="arabicParenR"/>
            </a:pPr>
            <a:r>
              <a:rPr lang="en-GB" sz="1400" dirty="0">
                <a:latin typeface="Century Gothic" panose="020B0502020202020204" pitchFamily="34" charset="0"/>
              </a:rPr>
              <a:t>I can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remember fruits and vegetable nouns play a board game.</a:t>
            </a:r>
            <a:endParaRPr lang="en-GB" sz="1400" dirty="0">
              <a:latin typeface="Century Gothic" panose="020B0502020202020204" pitchFamily="34" charset="0"/>
            </a:endParaRPr>
          </a:p>
          <a:p>
            <a:pPr marL="342900" indent="-342900">
              <a:buAutoNum type="arabicParenR"/>
            </a:pPr>
            <a:r>
              <a:rPr lang="en-GB" sz="1400" dirty="0">
                <a:latin typeface="Century Gothic" panose="020B0502020202020204" pitchFamily="34" charset="0"/>
              </a:rPr>
              <a:t>I can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write sentences using a model</a:t>
            </a:r>
            <a:endParaRPr lang="en-GB" sz="1400" dirty="0"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340A76-61AF-4215-B508-8DB565D856E6}"/>
              </a:ext>
            </a:extLst>
          </p:cNvPr>
          <p:cNvSpPr txBox="1"/>
          <p:nvPr/>
        </p:nvSpPr>
        <p:spPr>
          <a:xfrm>
            <a:off x="178178" y="4982789"/>
            <a:ext cx="5001802" cy="1815882"/>
          </a:xfrm>
          <a:prstGeom prst="rect">
            <a:avLst/>
          </a:prstGeom>
          <a:noFill/>
          <a:ln w="38100">
            <a:solidFill>
              <a:srgbClr val="8A095B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Key Performance Indicators</a:t>
            </a:r>
          </a:p>
          <a:p>
            <a:r>
              <a:rPr lang="en-GB" sz="1400" dirty="0">
                <a:latin typeface="Century Gothic" panose="020B0502020202020204" pitchFamily="34" charset="0"/>
              </a:rPr>
              <a:t>Can say and understand fruit/veg nouns. </a:t>
            </a:r>
          </a:p>
          <a:p>
            <a:r>
              <a:rPr lang="en-GB" sz="1400" dirty="0">
                <a:latin typeface="Century Gothic" panose="020B0502020202020204" pitchFamily="34" charset="0"/>
              </a:rPr>
              <a:t>Can recall numbers to 1-15 and count fruits. </a:t>
            </a:r>
          </a:p>
          <a:p>
            <a:r>
              <a:rPr lang="en-GB" sz="1400" dirty="0">
                <a:latin typeface="Century Gothic" panose="020B0502020202020204" pitchFamily="34" charset="0"/>
              </a:rPr>
              <a:t>Can understand, enjoy and join in with a story. </a:t>
            </a:r>
          </a:p>
          <a:p>
            <a:r>
              <a:rPr lang="en-GB" sz="1400" dirty="0">
                <a:latin typeface="Century Gothic" panose="020B0502020202020204" pitchFamily="34" charset="0"/>
              </a:rPr>
              <a:t>Can ask politely for an item in Summer. </a:t>
            </a:r>
          </a:p>
          <a:p>
            <a:r>
              <a:rPr lang="en-GB" sz="1400" dirty="0">
                <a:latin typeface="Century Gothic" panose="020B0502020202020204" pitchFamily="34" charset="0"/>
              </a:rPr>
              <a:t>Can play a board game and ask politely for an item. </a:t>
            </a:r>
          </a:p>
          <a:p>
            <a:r>
              <a:rPr lang="en-GB" sz="1400" dirty="0">
                <a:latin typeface="Century Gothic" panose="020B0502020202020204" pitchFamily="34" charset="0"/>
              </a:rPr>
              <a:t>Can write a sentence in Summer and use the </a:t>
            </a:r>
            <a:r>
              <a:rPr lang="en-GB" sz="1400" dirty="0" err="1">
                <a:latin typeface="Century Gothic" panose="020B0502020202020204" pitchFamily="34" charset="0"/>
              </a:rPr>
              <a:t>conjunction“and</a:t>
            </a:r>
            <a:r>
              <a:rPr lang="en-GB" sz="1400" dirty="0">
                <a:latin typeface="Century Gothic" panose="020B0502020202020204" pitchFamily="34" charset="0"/>
              </a:rPr>
              <a:t>”. </a:t>
            </a:r>
            <a:endParaRPr lang="en-GB" sz="1400" dirty="0"/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0FF1F57E-16ED-4394-9535-3A1FF57518AC}"/>
              </a:ext>
            </a:extLst>
          </p:cNvPr>
          <p:cNvSpPr txBox="1"/>
          <p:nvPr/>
        </p:nvSpPr>
        <p:spPr>
          <a:xfrm>
            <a:off x="5748350" y="5198262"/>
            <a:ext cx="3011748" cy="314993"/>
          </a:xfrm>
          <a:prstGeom prst="rect">
            <a:avLst/>
          </a:prstGeom>
          <a:noFill/>
          <a:ln w="38100">
            <a:solidFill>
              <a:srgbClr val="21B413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latin typeface="Century Gothic" panose="020B0502020202020204" pitchFamily="34" charset="0"/>
                <a:hlinkClick r:id="rId3"/>
              </a:rPr>
              <a:t>Examples of other schools’ work</a:t>
            </a:r>
            <a:endParaRPr lang="en-GB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1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254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gato</dc:title>
  <dc:creator>Ana Lavado Garcia</dc:creator>
  <cp:lastModifiedBy>Teacher</cp:lastModifiedBy>
  <cp:revision>68</cp:revision>
  <dcterms:created xsi:type="dcterms:W3CDTF">2006-08-16T00:00:00Z</dcterms:created>
  <dcterms:modified xsi:type="dcterms:W3CDTF">2022-03-28T19:32:52Z</dcterms:modified>
</cp:coreProperties>
</file>