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6"/>
  </p:notesMasterIdLst>
  <p:sldIdLst>
    <p:sldId id="462" r:id="rId9"/>
    <p:sldId id="256" r:id="rId10"/>
    <p:sldId id="447" r:id="rId11"/>
    <p:sldId id="446" r:id="rId12"/>
    <p:sldId id="457" r:id="rId13"/>
    <p:sldId id="455" r:id="rId14"/>
    <p:sldId id="448" r:id="rId15"/>
    <p:sldId id="420" r:id="rId16"/>
    <p:sldId id="421" r:id="rId17"/>
    <p:sldId id="419" r:id="rId18"/>
    <p:sldId id="341" r:id="rId19"/>
    <p:sldId id="390" r:id="rId20"/>
    <p:sldId id="459" r:id="rId21"/>
    <p:sldId id="339" r:id="rId22"/>
    <p:sldId id="337" r:id="rId23"/>
    <p:sldId id="433" r:id="rId24"/>
    <p:sldId id="434" r:id="rId25"/>
    <p:sldId id="413" r:id="rId26"/>
    <p:sldId id="380" r:id="rId27"/>
    <p:sldId id="442" r:id="rId28"/>
    <p:sldId id="460" r:id="rId29"/>
    <p:sldId id="440" r:id="rId30"/>
    <p:sldId id="461" r:id="rId31"/>
    <p:sldId id="432" r:id="rId32"/>
    <p:sldId id="422" r:id="rId33"/>
    <p:sldId id="429" r:id="rId34"/>
    <p:sldId id="310" r:id="rId35"/>
  </p:sldIdLst>
  <p:sldSz cx="12192000" cy="6858000"/>
  <p:notesSz cx="7010400" cy="92964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50" d="100"/>
          <a:sy n="50" d="100"/>
        </p:scale>
        <p:origin x="63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406400" y="696913"/>
            <a:ext cx="6197600"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34720" y="4415790"/>
            <a:ext cx="5140960" cy="4183380"/>
          </a:xfrm>
          <a:prstGeom prst="rect">
            <a:avLst/>
          </a:prstGeom>
          <a:noFill/>
          <a:ln>
            <a:noFill/>
          </a:ln>
          <a:effectLst/>
        </p:spPr>
        <p:txBody>
          <a:bodyPr vert="horz" wrap="square" lIns="93177" tIns="46589" rIns="93177" bIns="46589"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3394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406400" y="696913"/>
            <a:ext cx="6197600" cy="348615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5.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5A7D7A-0DED-4CD9-A558-2C8AAD313729}"/>
              </a:ext>
            </a:extLst>
          </p:cNvPr>
          <p:cNvPicPr>
            <a:picLocks noChangeAspect="1"/>
          </p:cNvPicPr>
          <p:nvPr/>
        </p:nvPicPr>
        <p:blipFill>
          <a:blip r:embed="rId3"/>
          <a:stretch>
            <a:fillRect/>
          </a:stretch>
        </p:blipFill>
        <p:spPr>
          <a:xfrm>
            <a:off x="1738772" y="2204864"/>
            <a:ext cx="3789040" cy="3789040"/>
          </a:xfrm>
          <a:prstGeom prst="rect">
            <a:avLst/>
          </a:prstGeom>
        </p:spPr>
      </p:pic>
      <p:sp>
        <p:nvSpPr>
          <p:cNvPr id="3" name="Title 2">
            <a:extLst>
              <a:ext uri="{FF2B5EF4-FFF2-40B4-BE49-F238E27FC236}">
                <a16:creationId xmlns:a16="http://schemas.microsoft.com/office/drawing/2014/main" id="{91632325-9660-4CED-B7E5-E943EFB748AC}"/>
              </a:ext>
            </a:extLst>
          </p:cNvPr>
          <p:cNvSpPr>
            <a:spLocks noGrp="1"/>
          </p:cNvSpPr>
          <p:nvPr>
            <p:ph type="title"/>
          </p:nvPr>
        </p:nvSpPr>
        <p:spPr>
          <a:xfrm>
            <a:off x="462608" y="792088"/>
            <a:ext cx="10225136" cy="1152128"/>
          </a:xfrm>
        </p:spPr>
        <p:txBody>
          <a:bodyPr/>
          <a:lstStyle/>
          <a:p>
            <a:pPr algn="ctr"/>
            <a:r>
              <a:rPr lang="en-GB" sz="4800" b="1" dirty="0"/>
              <a:t>Phonics and Early Reading at </a:t>
            </a:r>
            <a:br>
              <a:rPr lang="en-GB" sz="4800" b="1" dirty="0"/>
            </a:br>
            <a:r>
              <a:rPr lang="en-GB" sz="4800" b="1" dirty="0"/>
              <a:t>Twiss Green Primary School</a:t>
            </a:r>
          </a:p>
        </p:txBody>
      </p:sp>
      <p:pic>
        <p:nvPicPr>
          <p:cNvPr id="6" name="Picture Placeholder 5" descr="A picture containing text, clipart&#10;&#10;Description automatically generated">
            <a:extLst>
              <a:ext uri="{FF2B5EF4-FFF2-40B4-BE49-F238E27FC236}">
                <a16:creationId xmlns:a16="http://schemas.microsoft.com/office/drawing/2014/main" id="{A80A9899-C493-4149-84D1-ACB8E2F3D2DC}"/>
              </a:ext>
            </a:extLst>
          </p:cNvPr>
          <p:cNvPicPr>
            <a:picLocks noGrp="1" noChangeAspect="1"/>
          </p:cNvPicPr>
          <p:nvPr>
            <p:ph type="pic" sz="quarter" idx="11"/>
          </p:nvPr>
        </p:nvPicPr>
        <p:blipFill>
          <a:blip r:embed="rId4"/>
          <a:srcRect t="9875" b="9875"/>
          <a:stretch>
            <a:fillRect/>
          </a:stretch>
        </p:blipFill>
        <p:spPr>
          <a:xfrm>
            <a:off x="6435824" y="2276872"/>
            <a:ext cx="4248472" cy="3409374"/>
          </a:xfrm>
        </p:spPr>
      </p:pic>
    </p:spTree>
    <p:extLst>
      <p:ext uri="{BB962C8B-B14F-4D97-AF65-F5344CB8AC3E}">
        <p14:creationId xmlns:p14="http://schemas.microsoft.com/office/powerpoint/2010/main" val="3772185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pic>
        <p:nvPicPr>
          <p:cNvPr id="3" name="Picture 2">
            <a:extLst>
              <a:ext uri="{FF2B5EF4-FFF2-40B4-BE49-F238E27FC236}">
                <a16:creationId xmlns:a16="http://schemas.microsoft.com/office/drawing/2014/main" id="{0D4F3936-2A4D-422A-AA62-8BDEC6A7CC76}"/>
              </a:ext>
            </a:extLst>
          </p:cNvPr>
          <p:cNvPicPr>
            <a:picLocks noChangeAspect="1"/>
          </p:cNvPicPr>
          <p:nvPr/>
        </p:nvPicPr>
        <p:blipFill>
          <a:blip r:embed="rId3"/>
          <a:stretch>
            <a:fillRect/>
          </a:stretch>
        </p:blipFill>
        <p:spPr>
          <a:xfrm>
            <a:off x="263352" y="188640"/>
            <a:ext cx="1496147" cy="1199923"/>
          </a:xfrm>
          <a:prstGeom prst="rect">
            <a:avLst/>
          </a:prstGeom>
        </p:spPr>
      </p:pic>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pic>
        <p:nvPicPr>
          <p:cNvPr id="2" name="Picture 1">
            <a:extLst>
              <a:ext uri="{FF2B5EF4-FFF2-40B4-BE49-F238E27FC236}">
                <a16:creationId xmlns:a16="http://schemas.microsoft.com/office/drawing/2014/main" id="{31A81718-42BB-4BAB-9E40-E285E6CDDFE1}"/>
              </a:ext>
            </a:extLst>
          </p:cNvPr>
          <p:cNvPicPr>
            <a:picLocks noChangeAspect="1"/>
          </p:cNvPicPr>
          <p:nvPr/>
        </p:nvPicPr>
        <p:blipFill>
          <a:blip r:embed="rId7"/>
          <a:stretch>
            <a:fillRect/>
          </a:stretch>
        </p:blipFill>
        <p:spPr>
          <a:xfrm>
            <a:off x="8832304" y="332656"/>
            <a:ext cx="1476568" cy="1184220"/>
          </a:xfrm>
          <a:prstGeom prst="rect">
            <a:avLst/>
          </a:prstGeom>
        </p:spPr>
      </p:pic>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pic>
        <p:nvPicPr>
          <p:cNvPr id="4" name="Picture 3">
            <a:extLst>
              <a:ext uri="{FF2B5EF4-FFF2-40B4-BE49-F238E27FC236}">
                <a16:creationId xmlns:a16="http://schemas.microsoft.com/office/drawing/2014/main" id="{920386D8-F527-43B3-BDF2-49E1ECC7745C}"/>
              </a:ext>
            </a:extLst>
          </p:cNvPr>
          <p:cNvPicPr>
            <a:picLocks noChangeAspect="1"/>
          </p:cNvPicPr>
          <p:nvPr/>
        </p:nvPicPr>
        <p:blipFill>
          <a:blip r:embed="rId3"/>
          <a:stretch>
            <a:fillRect/>
          </a:stretch>
        </p:blipFill>
        <p:spPr>
          <a:xfrm>
            <a:off x="407368" y="215436"/>
            <a:ext cx="1617588" cy="1297319"/>
          </a:xfrm>
          <a:prstGeom prst="rect">
            <a:avLst/>
          </a:prstGeom>
        </p:spPr>
      </p:pic>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B8E684-7516-47AC-9294-08AAE612A259}">
  <ds:schemaRefs>
    <ds:schemaRef ds:uri="http://schemas.microsoft.com/office/2006/metadata/properties"/>
    <ds:schemaRef ds:uri="http://purl.org/dc/terms/"/>
    <ds:schemaRef ds:uri="http://schemas.microsoft.com/office/2006/documentManagement/types"/>
    <ds:schemaRef ds:uri="6d6ce26d-438a-4f93-8ad7-b70bc8847f7f"/>
    <ds:schemaRef ds:uri="http://schemas.microsoft.com/office/infopath/2007/PartnerControls"/>
    <ds:schemaRef ds:uri="b390c623-81a0-476f-984a-5b2ad478ef4f"/>
    <ds:schemaRef ds:uri="http://purl.org/dc/dcmitype/"/>
    <ds:schemaRef ds:uri="http://purl.org/dc/elements/1.1/"/>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25A118-A614-4A41-B843-FEF7057E2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39078</TotalTime>
  <Words>1206</Words>
  <Application>Microsoft Office PowerPoint</Application>
  <PresentationFormat>Widescreen</PresentationFormat>
  <Paragraphs>103</Paragraphs>
  <Slides>27</Slides>
  <Notes>27</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Arial</vt:lpstr>
      <vt:lpstr>Calibri</vt:lpstr>
      <vt:lpstr>Calibri Light</vt:lpstr>
      <vt:lpstr>Courier New</vt:lpstr>
      <vt:lpstr>Gotham Narrow Bold</vt:lpstr>
      <vt:lpstr>Open Sans</vt:lpstr>
      <vt:lpstr>Open Sans Light</vt:lpstr>
      <vt:lpstr>Presentation cover</vt:lpstr>
      <vt:lpstr>Normal body copy page</vt:lpstr>
      <vt:lpstr>Custom Design</vt:lpstr>
      <vt:lpstr>3_Normal body copy page</vt:lpstr>
      <vt:lpstr>4_Normal body copy page</vt:lpstr>
      <vt:lpstr>Phonics and Early Reading at  Twiss Green Primary School</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Lynsey Kelly</cp:lastModifiedBy>
  <cp:revision>370</cp:revision>
  <cp:lastPrinted>2022-03-30T07:12:55Z</cp:lastPrinted>
  <dcterms:modified xsi:type="dcterms:W3CDTF">2022-04-24T21:29:06Z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