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12470-3B93-4F3B-9BC9-829C4CC5A869}" v="2" dt="2022-02-17T15:22:40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812521-DF0A-469C-8661-E8178936F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08" y="125664"/>
            <a:ext cx="844677" cy="400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760035" y="350862"/>
            <a:ext cx="7566495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“parts of the body”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370408" y="1536174"/>
            <a:ext cx="3845715" cy="378565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Nouns Bank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El pie– the foot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Los pies - the feet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La </a:t>
            </a:r>
            <a:r>
              <a:rPr lang="en-GB" sz="2000" dirty="0" err="1">
                <a:latin typeface="Century Gothic" panose="020B0502020202020204" pitchFamily="34" charset="0"/>
              </a:rPr>
              <a:t>pierna</a:t>
            </a:r>
            <a:r>
              <a:rPr lang="en-GB" sz="2000" dirty="0">
                <a:latin typeface="Century Gothic" panose="020B0502020202020204" pitchFamily="34" charset="0"/>
              </a:rPr>
              <a:t> - the leg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Las </a:t>
            </a:r>
            <a:r>
              <a:rPr lang="en-GB" sz="2000" dirty="0" err="1">
                <a:latin typeface="Century Gothic" panose="020B0502020202020204" pitchFamily="34" charset="0"/>
              </a:rPr>
              <a:t>piernas</a:t>
            </a:r>
            <a:r>
              <a:rPr lang="en-GB" sz="2000" dirty="0">
                <a:latin typeface="Century Gothic" panose="020B0502020202020204" pitchFamily="34" charset="0"/>
              </a:rPr>
              <a:t> - the legs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El </a:t>
            </a:r>
            <a:r>
              <a:rPr lang="en-GB" sz="2000" dirty="0" err="1">
                <a:latin typeface="Century Gothic" panose="020B0502020202020204" pitchFamily="34" charset="0"/>
              </a:rPr>
              <a:t>brazo</a:t>
            </a:r>
            <a:r>
              <a:rPr lang="en-GB" sz="2000" dirty="0">
                <a:latin typeface="Century Gothic" panose="020B0502020202020204" pitchFamily="34" charset="0"/>
              </a:rPr>
              <a:t> – the arm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Los </a:t>
            </a:r>
            <a:r>
              <a:rPr lang="en-GB" sz="2000" dirty="0" err="1">
                <a:latin typeface="Century Gothic" panose="020B0502020202020204" pitchFamily="34" charset="0"/>
              </a:rPr>
              <a:t>brazos</a:t>
            </a:r>
            <a:r>
              <a:rPr lang="en-GB" sz="2000" dirty="0">
                <a:latin typeface="Century Gothic" panose="020B0502020202020204" pitchFamily="34" charset="0"/>
              </a:rPr>
              <a:t> - the arms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El </a:t>
            </a:r>
            <a:r>
              <a:rPr lang="en-GB" sz="2000" dirty="0" err="1">
                <a:latin typeface="Century Gothic" panose="020B0502020202020204" pitchFamily="34" charset="0"/>
              </a:rPr>
              <a:t>hombro</a:t>
            </a:r>
            <a:r>
              <a:rPr lang="en-GB" sz="2000" dirty="0">
                <a:latin typeface="Century Gothic" panose="020B0502020202020204" pitchFamily="34" charset="0"/>
              </a:rPr>
              <a:t> – the shoulder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Los </a:t>
            </a:r>
            <a:r>
              <a:rPr lang="en-GB" sz="2000" dirty="0" err="1">
                <a:latin typeface="Century Gothic" panose="020B0502020202020204" pitchFamily="34" charset="0"/>
              </a:rPr>
              <a:t>hombros</a:t>
            </a:r>
            <a:r>
              <a:rPr lang="en-GB" sz="2000" dirty="0">
                <a:latin typeface="Century Gothic" panose="020B0502020202020204" pitchFamily="34" charset="0"/>
              </a:rPr>
              <a:t> – the shoulders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La cabeza – the head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La </a:t>
            </a:r>
            <a:r>
              <a:rPr lang="en-GB" sz="2000" dirty="0" err="1">
                <a:latin typeface="Century Gothic" panose="020B0502020202020204" pitchFamily="34" charset="0"/>
              </a:rPr>
              <a:t>rodilla</a:t>
            </a:r>
            <a:r>
              <a:rPr lang="en-GB" sz="2000" dirty="0">
                <a:latin typeface="Century Gothic" panose="020B0502020202020204" pitchFamily="34" charset="0"/>
              </a:rPr>
              <a:t> - the knee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Las </a:t>
            </a:r>
            <a:r>
              <a:rPr lang="en-GB" sz="2000" dirty="0" err="1">
                <a:latin typeface="Century Gothic" panose="020B0502020202020204" pitchFamily="34" charset="0"/>
              </a:rPr>
              <a:t>rodillas</a:t>
            </a:r>
            <a:r>
              <a:rPr lang="en-GB" sz="2000" dirty="0">
                <a:latin typeface="Century Gothic" panose="020B0502020202020204" pitchFamily="34" charset="0"/>
              </a:rPr>
              <a:t> - the knees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3595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Spanish </a:t>
            </a:r>
            <a:r>
              <a:rPr lang="en-GB" sz="1400" dirty="0"/>
              <a:t>Y4 Stage 2 Spring 2: parts of the  body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4395280" y="1441388"/>
            <a:ext cx="3684314" cy="286232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Command Bank (verbs)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Mueve</a:t>
            </a:r>
            <a:r>
              <a:rPr lang="en-GB" sz="2000" dirty="0">
                <a:latin typeface="Century Gothic" panose="020B0502020202020204" pitchFamily="34" charset="0"/>
              </a:rPr>
              <a:t> - move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Siente</a:t>
            </a:r>
            <a:r>
              <a:rPr lang="en-GB" sz="2000" dirty="0">
                <a:latin typeface="Century Gothic" panose="020B0502020202020204" pitchFamily="34" charset="0"/>
              </a:rPr>
              <a:t> - feel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Tócate</a:t>
            </a:r>
            <a:r>
              <a:rPr lang="en-GB" sz="2000" dirty="0">
                <a:latin typeface="Century Gothic" panose="020B0502020202020204" pitchFamily="34" charset="0"/>
              </a:rPr>
              <a:t> - touch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Levanta</a:t>
            </a:r>
            <a:r>
              <a:rPr lang="en-GB" sz="2000" dirty="0">
                <a:latin typeface="Century Gothic" panose="020B0502020202020204" pitchFamily="34" charset="0"/>
              </a:rPr>
              <a:t> – lift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Baja – lower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Quédate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quieto</a:t>
            </a:r>
            <a:r>
              <a:rPr lang="en-GB" sz="2000" dirty="0">
                <a:latin typeface="Century Gothic" panose="020B0502020202020204" pitchFamily="34" charset="0"/>
              </a:rPr>
              <a:t> – stand still.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Gira</a:t>
            </a:r>
            <a:r>
              <a:rPr lang="en-GB" sz="2000" dirty="0">
                <a:latin typeface="Century Gothic" panose="020B0502020202020204" pitchFamily="34" charset="0"/>
              </a:rPr>
              <a:t> – Turn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Estira</a:t>
            </a:r>
            <a:r>
              <a:rPr lang="en-GB" sz="2000" dirty="0">
                <a:latin typeface="Century Gothic" panose="020B0502020202020204" pitchFamily="34" charset="0"/>
              </a:rPr>
              <a:t> – Stretch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72029-499B-4E26-BBA2-6A6D5E33B3D7}"/>
              </a:ext>
            </a:extLst>
          </p:cNvPr>
          <p:cNvSpPr txBox="1"/>
          <p:nvPr/>
        </p:nvSpPr>
        <p:spPr>
          <a:xfrm>
            <a:off x="8256459" y="1035122"/>
            <a:ext cx="3565133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The plural word for “the” in Spanish is “los” (</a:t>
            </a:r>
            <a:r>
              <a:rPr lang="en-GB" sz="2000" dirty="0" err="1">
                <a:latin typeface="Century Gothic" panose="020B0502020202020204" pitchFamily="34" charset="0"/>
              </a:rPr>
              <a:t>el</a:t>
            </a:r>
            <a:r>
              <a:rPr lang="en-GB" sz="2000" dirty="0">
                <a:latin typeface="Century Gothic" panose="020B0502020202020204" pitchFamily="34" charset="0"/>
              </a:rPr>
              <a:t>) and “las” (la).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4699978" y="4709976"/>
            <a:ext cx="3072625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Sound spelling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ll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ie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qu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“z”</a:t>
            </a:r>
          </a:p>
        </p:txBody>
      </p:sp>
      <p:pic>
        <p:nvPicPr>
          <p:cNvPr id="21" name="Picture 2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CB9F731-8DE7-4ABA-8EC2-0AD194859D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5" y="325719"/>
            <a:ext cx="969023" cy="6374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9D8B29-02A1-4E23-AE8C-2783BA9B7322}"/>
              </a:ext>
            </a:extLst>
          </p:cNvPr>
          <p:cNvSpPr txBox="1"/>
          <p:nvPr/>
        </p:nvSpPr>
        <p:spPr>
          <a:xfrm>
            <a:off x="8256459" y="2718661"/>
            <a:ext cx="3565133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We say and write colours as adjectives after the noun in Spanish.  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F2054CF2-1676-4EF0-9950-CA2157F24891}"/>
              </a:ext>
            </a:extLst>
          </p:cNvPr>
          <p:cNvSpPr txBox="1"/>
          <p:nvPr/>
        </p:nvSpPr>
        <p:spPr>
          <a:xfrm>
            <a:off x="8256459" y="4402200"/>
            <a:ext cx="3565133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When we say and write colours as adjectives after the noun in Spanish, we add –s or –es.</a:t>
            </a:r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51503AB-53A3-4C72-A97A-E645F27517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41213" y="1845541"/>
            <a:ext cx="487363" cy="487363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1A29907-2BFC-44A1-B00E-34B44EECBA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86928" y="2231298"/>
            <a:ext cx="487363" cy="487363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B4B4D1E-CBE1-4DD3-A467-77A8D998411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54053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187</Words>
  <Application>Microsoft Office PowerPoint</Application>
  <PresentationFormat>Widescreen</PresentationFormat>
  <Paragraphs>34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Catherine Simms</cp:lastModifiedBy>
  <cp:revision>49</cp:revision>
  <cp:lastPrinted>2019-12-01T14:04:10Z</cp:lastPrinted>
  <dcterms:created xsi:type="dcterms:W3CDTF">2019-08-20T09:39:52Z</dcterms:created>
  <dcterms:modified xsi:type="dcterms:W3CDTF">2022-02-25T12:16:53Z</dcterms:modified>
</cp:coreProperties>
</file>