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67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15/08/2022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316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15/08/2022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2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15/08/2022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196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15/08/2022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028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15/08/2022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352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15/08/2022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55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15/08/2022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774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15/08/2022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501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15/08/2022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428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15/08/2022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83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15/08/2022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336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87AA2-985B-4650-92B9-A2019A2EE297}" type="datetimeFigureOut">
              <a:rPr lang="en-GB" smtClean="0"/>
              <a:t>15/08/2022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277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microsoft.com/office/2007/relationships/media" Target="../media/media2.m4a"/><Relationship Id="rId7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audio" Target="../media/media3.m4a"/><Relationship Id="rId5" Type="http://schemas.microsoft.com/office/2007/relationships/media" Target="../media/media3.m4a"/><Relationship Id="rId10" Type="http://schemas.openxmlformats.org/officeDocument/2006/relationships/image" Target="../media/image3.png"/><Relationship Id="rId4" Type="http://schemas.openxmlformats.org/officeDocument/2006/relationships/audio" Target="../media/media2.m4a"/><Relationship Id="rId9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35812521-DF0A-469C-8661-E8178936F9D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2708" y="125664"/>
            <a:ext cx="844677" cy="40011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CB07BD8-06AF-41EC-8168-E9249FED881B}"/>
              </a:ext>
            </a:extLst>
          </p:cNvPr>
          <p:cNvSpPr txBox="1"/>
          <p:nvPr/>
        </p:nvSpPr>
        <p:spPr>
          <a:xfrm>
            <a:off x="1655066" y="468346"/>
            <a:ext cx="9164688" cy="400110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>
                <a:latin typeface="Century Gothic" panose="020B0502020202020204" pitchFamily="34" charset="0"/>
              </a:rPr>
              <a:t>Language Detectives’ Memory Bank: Classroom objects and asking for an item</a:t>
            </a:r>
            <a:r>
              <a:rPr lang="en-GB" sz="2000" dirty="0">
                <a:latin typeface="Century Gothic" panose="020B0502020202020204" pitchFamily="34" charset="0"/>
              </a:rPr>
              <a:t>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FB6155-EF73-4E76-B4CA-717526727E8F}"/>
              </a:ext>
            </a:extLst>
          </p:cNvPr>
          <p:cNvSpPr txBox="1"/>
          <p:nvPr/>
        </p:nvSpPr>
        <p:spPr>
          <a:xfrm>
            <a:off x="779557" y="1093902"/>
            <a:ext cx="5108496" cy="3693319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latin typeface="Century Gothic" panose="020B0502020202020204" pitchFamily="34" charset="0"/>
              </a:rPr>
              <a:t>Noun Bank</a:t>
            </a:r>
          </a:p>
          <a:p>
            <a:r>
              <a:rPr lang="en-GB" dirty="0">
                <a:latin typeface="Century Gothic" panose="020B0502020202020204" pitchFamily="34" charset="0"/>
              </a:rPr>
              <a:t>La </a:t>
            </a:r>
            <a:r>
              <a:rPr lang="en-GB" dirty="0" err="1">
                <a:latin typeface="Century Gothic" panose="020B0502020202020204" pitchFamily="34" charset="0"/>
              </a:rPr>
              <a:t>clase</a:t>
            </a:r>
            <a:r>
              <a:rPr lang="en-GB" dirty="0">
                <a:latin typeface="Century Gothic" panose="020B0502020202020204" pitchFamily="34" charset="0"/>
              </a:rPr>
              <a:t>- the classroom</a:t>
            </a:r>
          </a:p>
          <a:p>
            <a:r>
              <a:rPr lang="en-GB" dirty="0">
                <a:latin typeface="Century Gothic" panose="020B0502020202020204" pitchFamily="34" charset="0"/>
              </a:rPr>
              <a:t>La mochila – the rucksack</a:t>
            </a:r>
          </a:p>
          <a:p>
            <a:r>
              <a:rPr lang="en-GB" dirty="0">
                <a:latin typeface="Century Gothic" panose="020B0502020202020204" pitchFamily="34" charset="0"/>
              </a:rPr>
              <a:t>El </a:t>
            </a:r>
            <a:r>
              <a:rPr lang="en-GB" dirty="0" err="1">
                <a:latin typeface="Century Gothic" panose="020B0502020202020204" pitchFamily="34" charset="0"/>
              </a:rPr>
              <a:t>lápiz</a:t>
            </a:r>
            <a:r>
              <a:rPr lang="en-GB" dirty="0">
                <a:latin typeface="Century Gothic" panose="020B0502020202020204" pitchFamily="34" charset="0"/>
              </a:rPr>
              <a:t> - the pencil</a:t>
            </a:r>
          </a:p>
          <a:p>
            <a:r>
              <a:rPr lang="en-GB" dirty="0">
                <a:latin typeface="Century Gothic" panose="020B0502020202020204" pitchFamily="34" charset="0"/>
              </a:rPr>
              <a:t>El </a:t>
            </a:r>
            <a:r>
              <a:rPr lang="en-GB" dirty="0" err="1">
                <a:latin typeface="Century Gothic" panose="020B0502020202020204" pitchFamily="34" charset="0"/>
              </a:rPr>
              <a:t>bolígrafo</a:t>
            </a:r>
            <a:r>
              <a:rPr lang="en-GB" dirty="0">
                <a:latin typeface="Century Gothic" panose="020B0502020202020204" pitchFamily="34" charset="0"/>
              </a:rPr>
              <a:t> - the pen</a:t>
            </a:r>
          </a:p>
          <a:p>
            <a:r>
              <a:rPr lang="en-GB" dirty="0">
                <a:latin typeface="Century Gothic" panose="020B0502020202020204" pitchFamily="34" charset="0"/>
              </a:rPr>
              <a:t>El </a:t>
            </a:r>
            <a:r>
              <a:rPr lang="en-GB" dirty="0" err="1">
                <a:latin typeface="Century Gothic" panose="020B0502020202020204" pitchFamily="34" charset="0"/>
              </a:rPr>
              <a:t>libro</a:t>
            </a:r>
            <a:r>
              <a:rPr lang="en-GB" dirty="0">
                <a:latin typeface="Century Gothic" panose="020B0502020202020204" pitchFamily="34" charset="0"/>
              </a:rPr>
              <a:t> -  the book</a:t>
            </a:r>
          </a:p>
          <a:p>
            <a:r>
              <a:rPr lang="en-GB" dirty="0">
                <a:latin typeface="Century Gothic" panose="020B0502020202020204" pitchFamily="34" charset="0"/>
              </a:rPr>
              <a:t>Los </a:t>
            </a:r>
            <a:r>
              <a:rPr lang="en-GB" dirty="0" err="1">
                <a:latin typeface="Century Gothic" panose="020B0502020202020204" pitchFamily="34" charset="0"/>
              </a:rPr>
              <a:t>lápices</a:t>
            </a:r>
            <a:r>
              <a:rPr lang="en-GB" dirty="0">
                <a:latin typeface="Century Gothic" panose="020B0502020202020204" pitchFamily="34" charset="0"/>
              </a:rPr>
              <a:t> de </a:t>
            </a:r>
            <a:r>
              <a:rPr lang="en-GB" dirty="0" err="1">
                <a:latin typeface="Century Gothic" panose="020B0502020202020204" pitchFamily="34" charset="0"/>
              </a:rPr>
              <a:t>colores</a:t>
            </a:r>
            <a:r>
              <a:rPr lang="en-GB" dirty="0">
                <a:latin typeface="Century Gothic" panose="020B0502020202020204" pitchFamily="34" charset="0"/>
              </a:rPr>
              <a:t> – coloured pencils</a:t>
            </a:r>
          </a:p>
          <a:p>
            <a:r>
              <a:rPr lang="en-GB" dirty="0">
                <a:latin typeface="Century Gothic" panose="020B0502020202020204" pitchFamily="34" charset="0"/>
              </a:rPr>
              <a:t>La </a:t>
            </a:r>
            <a:r>
              <a:rPr lang="en-GB" dirty="0" err="1">
                <a:latin typeface="Century Gothic" panose="020B0502020202020204" pitchFamily="34" charset="0"/>
              </a:rPr>
              <a:t>goma</a:t>
            </a:r>
            <a:r>
              <a:rPr lang="en-GB" dirty="0">
                <a:latin typeface="Century Gothic" panose="020B0502020202020204" pitchFamily="34" charset="0"/>
              </a:rPr>
              <a:t> - the eraser</a:t>
            </a:r>
          </a:p>
          <a:p>
            <a:r>
              <a:rPr lang="en-GB" dirty="0">
                <a:latin typeface="Century Gothic" panose="020B0502020202020204" pitchFamily="34" charset="0"/>
              </a:rPr>
              <a:t>La mesa- the table</a:t>
            </a:r>
          </a:p>
          <a:p>
            <a:r>
              <a:rPr lang="en-GB" dirty="0">
                <a:latin typeface="Century Gothic" panose="020B0502020202020204" pitchFamily="34" charset="0"/>
              </a:rPr>
              <a:t>La </a:t>
            </a:r>
            <a:r>
              <a:rPr lang="en-GB" dirty="0" err="1">
                <a:latin typeface="Century Gothic" panose="020B0502020202020204" pitchFamily="34" charset="0"/>
              </a:rPr>
              <a:t>silla</a:t>
            </a:r>
            <a:r>
              <a:rPr lang="en-GB" dirty="0">
                <a:latin typeface="Century Gothic" panose="020B0502020202020204" pitchFamily="34" charset="0"/>
              </a:rPr>
              <a:t>- the chair</a:t>
            </a:r>
          </a:p>
          <a:p>
            <a:r>
              <a:rPr lang="en-GB" dirty="0">
                <a:latin typeface="Century Gothic" panose="020B0502020202020204" pitchFamily="34" charset="0"/>
              </a:rPr>
              <a:t>La </a:t>
            </a:r>
            <a:r>
              <a:rPr lang="en-GB" dirty="0" err="1">
                <a:latin typeface="Century Gothic" panose="020B0502020202020204" pitchFamily="34" charset="0"/>
              </a:rPr>
              <a:t>regla</a:t>
            </a:r>
            <a:r>
              <a:rPr lang="en-GB" dirty="0">
                <a:latin typeface="Century Gothic" panose="020B0502020202020204" pitchFamily="34" charset="0"/>
              </a:rPr>
              <a:t>- the ruler</a:t>
            </a:r>
          </a:p>
          <a:p>
            <a:r>
              <a:rPr lang="en-GB" dirty="0">
                <a:latin typeface="Century Gothic" panose="020B0502020202020204" pitchFamily="34" charset="0"/>
              </a:rPr>
              <a:t>Las </a:t>
            </a:r>
            <a:r>
              <a:rPr lang="en-GB" dirty="0" err="1">
                <a:latin typeface="Century Gothic" panose="020B0502020202020204" pitchFamily="34" charset="0"/>
              </a:rPr>
              <a:t>tijeras</a:t>
            </a:r>
            <a:r>
              <a:rPr lang="en-GB" dirty="0">
                <a:latin typeface="Century Gothic" panose="020B0502020202020204" pitchFamily="34" charset="0"/>
              </a:rPr>
              <a:t> – the scissors</a:t>
            </a:r>
          </a:p>
          <a:p>
            <a:r>
              <a:rPr lang="en-GB" dirty="0">
                <a:latin typeface="Century Gothic" panose="020B0502020202020204" pitchFamily="34" charset="0"/>
              </a:rPr>
              <a:t>El </a:t>
            </a:r>
            <a:r>
              <a:rPr lang="en-GB" dirty="0" err="1">
                <a:latin typeface="Century Gothic" panose="020B0502020202020204" pitchFamily="34" charset="0"/>
              </a:rPr>
              <a:t>pegamento</a:t>
            </a:r>
            <a:r>
              <a:rPr lang="en-GB" dirty="0">
                <a:latin typeface="Century Gothic" panose="020B0502020202020204" pitchFamily="34" charset="0"/>
              </a:rPr>
              <a:t> – the </a:t>
            </a:r>
            <a:r>
              <a:rPr lang="en-GB" dirty="0" err="1">
                <a:latin typeface="Century Gothic" panose="020B0502020202020204" pitchFamily="34" charset="0"/>
              </a:rPr>
              <a:t>gluestick</a:t>
            </a:r>
            <a:endParaRPr lang="en-GB" dirty="0">
              <a:latin typeface="Century Gothic" panose="020B0502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A9B209-59C0-4ABE-8F41-BD0DAF348794}"/>
              </a:ext>
            </a:extLst>
          </p:cNvPr>
          <p:cNvSpPr txBox="1"/>
          <p:nvPr/>
        </p:nvSpPr>
        <p:spPr>
          <a:xfrm>
            <a:off x="150921" y="23725"/>
            <a:ext cx="54495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Spanish Y4 Stage 2 Autumn 1: Classroom objects and asking for an item .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3939B15-DF6D-40AE-BF87-E3F3D885AEEC}"/>
              </a:ext>
            </a:extLst>
          </p:cNvPr>
          <p:cNvSpPr txBox="1"/>
          <p:nvPr/>
        </p:nvSpPr>
        <p:spPr>
          <a:xfrm>
            <a:off x="7277338" y="1495077"/>
            <a:ext cx="2044462" cy="2031325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latin typeface="Century Gothic" panose="020B0502020202020204" pitchFamily="34" charset="0"/>
              </a:rPr>
              <a:t>Sound spelling </a:t>
            </a:r>
          </a:p>
          <a:p>
            <a:endParaRPr lang="en-GB" dirty="0">
              <a:latin typeface="Century Gothic" panose="020B0502020202020204" pitchFamily="34" charset="0"/>
            </a:endParaRPr>
          </a:p>
          <a:p>
            <a:r>
              <a:rPr lang="en-GB" dirty="0">
                <a:latin typeface="Century Gothic" panose="020B0502020202020204" pitchFamily="34" charset="0"/>
              </a:rPr>
              <a:t>“</a:t>
            </a:r>
            <a:r>
              <a:rPr lang="en-GB" dirty="0" err="1">
                <a:latin typeface="Century Gothic" panose="020B0502020202020204" pitchFamily="34" charset="0"/>
              </a:rPr>
              <a:t>iz</a:t>
            </a:r>
            <a:r>
              <a:rPr lang="en-GB" dirty="0">
                <a:latin typeface="Century Gothic" panose="020B0502020202020204" pitchFamily="34" charset="0"/>
              </a:rPr>
              <a:t>”</a:t>
            </a:r>
          </a:p>
          <a:p>
            <a:endParaRPr lang="en-GB" dirty="0">
              <a:latin typeface="Century Gothic" panose="020B0502020202020204" pitchFamily="34" charset="0"/>
            </a:endParaRPr>
          </a:p>
          <a:p>
            <a:r>
              <a:rPr lang="en-GB" dirty="0">
                <a:latin typeface="Century Gothic" panose="020B0502020202020204" pitchFamily="34" charset="0"/>
              </a:rPr>
              <a:t>“j”</a:t>
            </a:r>
          </a:p>
          <a:p>
            <a:endParaRPr lang="en-GB" dirty="0">
              <a:latin typeface="Century Gothic" panose="020B0502020202020204" pitchFamily="34" charset="0"/>
            </a:endParaRPr>
          </a:p>
          <a:p>
            <a:r>
              <a:rPr lang="en-GB" dirty="0">
                <a:latin typeface="Century Gothic" panose="020B0502020202020204" pitchFamily="34" charset="0"/>
              </a:rPr>
              <a:t>“</a:t>
            </a:r>
            <a:r>
              <a:rPr lang="en-GB">
                <a:latin typeface="Century Gothic" panose="020B0502020202020204" pitchFamily="34" charset="0"/>
              </a:rPr>
              <a:t>ces”</a:t>
            </a:r>
            <a:endParaRPr lang="en-GB" dirty="0">
              <a:latin typeface="Century Gothic" panose="020B0502020202020204" pitchFamily="34" charset="0"/>
            </a:endParaRPr>
          </a:p>
        </p:txBody>
      </p:sp>
      <p:pic>
        <p:nvPicPr>
          <p:cNvPr id="21" name="Picture 20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1CB9F731-8DE7-4ABA-8EC2-0AD194859D2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615" y="325719"/>
            <a:ext cx="969023" cy="63745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7AC1362-754F-43AF-AAA8-9BE439132FB9}"/>
              </a:ext>
            </a:extLst>
          </p:cNvPr>
          <p:cNvSpPr txBox="1"/>
          <p:nvPr/>
        </p:nvSpPr>
        <p:spPr>
          <a:xfrm>
            <a:off x="779557" y="4917950"/>
            <a:ext cx="4298470" cy="1200329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latin typeface="Century Gothic" panose="020B0502020202020204" pitchFamily="34" charset="0"/>
              </a:rPr>
              <a:t>Question and Answer Bank</a:t>
            </a:r>
          </a:p>
          <a:p>
            <a:r>
              <a:rPr lang="en-GB" dirty="0">
                <a:latin typeface="Century Gothic" panose="020B0502020202020204" pitchFamily="34" charset="0"/>
              </a:rPr>
              <a:t> ¿</a:t>
            </a:r>
            <a:r>
              <a:rPr lang="en-GB" dirty="0" err="1">
                <a:latin typeface="Century Gothic" panose="020B0502020202020204" pitchFamily="34" charset="0"/>
              </a:rPr>
              <a:t>Tienes</a:t>
            </a:r>
            <a:r>
              <a:rPr lang="en-GB" dirty="0">
                <a:latin typeface="Century Gothic" panose="020B0502020202020204" pitchFamily="34" charset="0"/>
              </a:rPr>
              <a:t>?…….? – Have you got ……?</a:t>
            </a:r>
          </a:p>
          <a:p>
            <a:r>
              <a:rPr lang="en-GB" dirty="0">
                <a:latin typeface="Century Gothic" panose="020B0502020202020204" pitchFamily="34" charset="0"/>
              </a:rPr>
              <a:t> Tengo ……        - I have …… </a:t>
            </a:r>
          </a:p>
          <a:p>
            <a:r>
              <a:rPr lang="en-GB" dirty="0">
                <a:latin typeface="Century Gothic" panose="020B0502020202020204" pitchFamily="34" charset="0"/>
              </a:rPr>
              <a:t> No </a:t>
            </a:r>
            <a:r>
              <a:rPr lang="en-GB" dirty="0" err="1">
                <a:latin typeface="Century Gothic" panose="020B0502020202020204" pitchFamily="34" charset="0"/>
              </a:rPr>
              <a:t>tengo</a:t>
            </a:r>
            <a:r>
              <a:rPr lang="en-GB" dirty="0">
                <a:latin typeface="Century Gothic" panose="020B0502020202020204" pitchFamily="34" charset="0"/>
              </a:rPr>
              <a:t> …- I have not ……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0ADE2B6-85BD-4119-ABB3-2233215B1CDA}"/>
              </a:ext>
            </a:extLst>
          </p:cNvPr>
          <p:cNvSpPr txBox="1"/>
          <p:nvPr/>
        </p:nvSpPr>
        <p:spPr>
          <a:xfrm>
            <a:off x="7184159" y="4154749"/>
            <a:ext cx="3163983" cy="2031325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latin typeface="Century Gothic" panose="020B0502020202020204" pitchFamily="34" charset="0"/>
              </a:rPr>
              <a:t>Grammar Bank</a:t>
            </a:r>
          </a:p>
          <a:p>
            <a:r>
              <a:rPr lang="en-GB" dirty="0">
                <a:latin typeface="Century Gothic" panose="020B0502020202020204" pitchFamily="34" charset="0"/>
              </a:rPr>
              <a:t>To say “I have” in Spanish we use </a:t>
            </a:r>
            <a:r>
              <a:rPr lang="en-GB" b="1" dirty="0">
                <a:latin typeface="Century Gothic" panose="020B0502020202020204" pitchFamily="34" charset="0"/>
              </a:rPr>
              <a:t>“</a:t>
            </a:r>
            <a:r>
              <a:rPr lang="en-GB" b="1" dirty="0" err="1">
                <a:latin typeface="Century Gothic" panose="020B0502020202020204" pitchFamily="34" charset="0"/>
              </a:rPr>
              <a:t>tengo</a:t>
            </a:r>
            <a:r>
              <a:rPr lang="en-GB" b="1" dirty="0">
                <a:latin typeface="Century Gothic" panose="020B0502020202020204" pitchFamily="34" charset="0"/>
              </a:rPr>
              <a:t>..” (I have).</a:t>
            </a:r>
          </a:p>
          <a:p>
            <a:r>
              <a:rPr lang="en-GB" dirty="0">
                <a:latin typeface="Century Gothic" panose="020B0502020202020204" pitchFamily="34" charset="0"/>
              </a:rPr>
              <a:t>To say the negative ( I have not..) we use </a:t>
            </a:r>
          </a:p>
          <a:p>
            <a:r>
              <a:rPr lang="en-GB" b="1" dirty="0">
                <a:latin typeface="Century Gothic" panose="020B0502020202020204" pitchFamily="34" charset="0"/>
              </a:rPr>
              <a:t>“no </a:t>
            </a:r>
            <a:r>
              <a:rPr lang="en-GB" b="1" dirty="0" err="1">
                <a:latin typeface="Century Gothic" panose="020B0502020202020204" pitchFamily="34" charset="0"/>
              </a:rPr>
              <a:t>tengo</a:t>
            </a:r>
            <a:r>
              <a:rPr lang="en-GB" b="1">
                <a:latin typeface="Century Gothic" panose="020B0502020202020204" pitchFamily="34" charset="0"/>
              </a:rPr>
              <a:t>…”.</a:t>
            </a:r>
            <a:endParaRPr lang="en-GB" b="1" dirty="0">
              <a:latin typeface="Century Gothic" panose="020B0502020202020204" pitchFamily="34" charset="0"/>
            </a:endParaRPr>
          </a:p>
          <a:p>
            <a:endParaRPr lang="en-GB" b="1" dirty="0">
              <a:latin typeface="Century Gothic" panose="020B0502020202020204" pitchFamily="34" charset="0"/>
            </a:endParaRPr>
          </a:p>
        </p:txBody>
      </p:sp>
      <p:pic>
        <p:nvPicPr>
          <p:cNvPr id="2" name="Y4 Au1 noun bank classroom objects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0"/>
          <a:stretch>
            <a:fillRect/>
          </a:stretch>
        </p:blipFill>
        <p:spPr>
          <a:xfrm>
            <a:off x="4994390" y="3938186"/>
            <a:ext cx="609600" cy="609600"/>
          </a:xfrm>
          <a:prstGeom prst="rect">
            <a:avLst/>
          </a:prstGeom>
        </p:spPr>
      </p:pic>
      <p:pic>
        <p:nvPicPr>
          <p:cNvPr id="4" name="Y4 Au2 question and answer classroom objects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0"/>
          <a:stretch>
            <a:fillRect/>
          </a:stretch>
        </p:blipFill>
        <p:spPr>
          <a:xfrm>
            <a:off x="4468427" y="5518114"/>
            <a:ext cx="609600" cy="609600"/>
          </a:xfrm>
          <a:prstGeom prst="rect">
            <a:avLst/>
          </a:prstGeom>
        </p:spPr>
      </p:pic>
      <p:pic>
        <p:nvPicPr>
          <p:cNvPr id="6" name="Y4 Au2 sound spelling">
            <a:hlinkClick r:id="" action="ppaction://media"/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0"/>
          <a:stretch>
            <a:fillRect/>
          </a:stretch>
        </p:blipFill>
        <p:spPr>
          <a:xfrm>
            <a:off x="8156551" y="2330961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52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752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742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780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1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162</Words>
  <Application>Microsoft Office PowerPoint</Application>
  <PresentationFormat>Widescreen</PresentationFormat>
  <Paragraphs>30</Paragraphs>
  <Slides>1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Laptop</dc:creator>
  <cp:lastModifiedBy>Lynsey Kelly</cp:lastModifiedBy>
  <cp:revision>64</cp:revision>
  <cp:lastPrinted>2019-12-10T09:41:14Z</cp:lastPrinted>
  <dcterms:created xsi:type="dcterms:W3CDTF">2019-08-20T09:39:52Z</dcterms:created>
  <dcterms:modified xsi:type="dcterms:W3CDTF">2022-08-15T05:01:53Z</dcterms:modified>
</cp:coreProperties>
</file>