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3479127" y="419299"/>
            <a:ext cx="5977919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Family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30380" y="1147725"/>
            <a:ext cx="3565133" cy="347787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papá</a:t>
            </a:r>
            <a:r>
              <a:rPr lang="en-GB" sz="2000" dirty="0">
                <a:latin typeface="Century Gothic" panose="020B0502020202020204" pitchFamily="34" charset="0"/>
              </a:rPr>
              <a:t>       -the dad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hermano</a:t>
            </a:r>
            <a:r>
              <a:rPr lang="en-GB" sz="2000" dirty="0">
                <a:latin typeface="Century Gothic" panose="020B0502020202020204" pitchFamily="34" charset="0"/>
              </a:rPr>
              <a:t> – the brother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bebé</a:t>
            </a:r>
            <a:r>
              <a:rPr lang="en-GB" sz="2000" dirty="0">
                <a:latin typeface="Century Gothic" panose="020B0502020202020204" pitchFamily="34" charset="0"/>
              </a:rPr>
              <a:t> – the baby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abuelo</a:t>
            </a:r>
            <a:r>
              <a:rPr lang="en-GB" sz="2000" dirty="0">
                <a:latin typeface="Century Gothic" panose="020B0502020202020204" pitchFamily="34" charset="0"/>
              </a:rPr>
              <a:t> – the grandad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mamá</a:t>
            </a:r>
            <a:r>
              <a:rPr lang="en-GB" sz="2000" dirty="0">
                <a:latin typeface="Century Gothic" panose="020B0502020202020204" pitchFamily="34" charset="0"/>
              </a:rPr>
              <a:t>  - the mum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hermana</a:t>
            </a:r>
            <a:r>
              <a:rPr lang="en-GB" sz="2000" dirty="0">
                <a:latin typeface="Century Gothic" panose="020B0502020202020204" pitchFamily="34" charset="0"/>
              </a:rPr>
              <a:t> – the sister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abuela</a:t>
            </a:r>
            <a:r>
              <a:rPr lang="en-GB" sz="2000" dirty="0">
                <a:latin typeface="Century Gothic" panose="020B0502020202020204" pitchFamily="34" charset="0"/>
              </a:rPr>
              <a:t>- the grandma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7674479" y="4134526"/>
            <a:ext cx="3565133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There are two words for “the” in Spanish with singular nouns.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These words are “el” and “la”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2771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</a:t>
            </a:r>
            <a:r>
              <a:rPr lang="en-GB" sz="1400"/>
              <a:t>Stage 2 </a:t>
            </a:r>
            <a:r>
              <a:rPr lang="en-GB" sz="1400" dirty="0"/>
              <a:t>Spring 1: Family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406147" y="5006401"/>
            <a:ext cx="4822801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¿</a:t>
            </a:r>
            <a:r>
              <a:rPr lang="en-GB" sz="2000" dirty="0" err="1">
                <a:latin typeface="Century Gothic" panose="020B0502020202020204" pitchFamily="34" charset="0"/>
              </a:rPr>
              <a:t>Quién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eres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tú</a:t>
            </a:r>
            <a:r>
              <a:rPr lang="en-GB" sz="2000" dirty="0">
                <a:latin typeface="Century Gothic" panose="020B0502020202020204" pitchFamily="34" charset="0"/>
              </a:rPr>
              <a:t>? – Who are you?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Soy ….. – I am …..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5228948" y="1668431"/>
            <a:ext cx="3941902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uela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“á” 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“a”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2" name="SS1_family">
            <a:hlinkClick r:id="" action="ppaction://media"/>
            <a:extLst>
              <a:ext uri="{FF2B5EF4-FFF2-40B4-BE49-F238E27FC236}">
                <a16:creationId xmlns:a16="http://schemas.microsoft.com/office/drawing/2014/main" id="{630EC4FC-0AA5-426F-9BE1-1A5812D49AF7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20585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536653" y="3699066"/>
            <a:ext cx="870920" cy="870920"/>
          </a:xfrm>
          <a:prstGeom prst="rect">
            <a:avLst/>
          </a:prstGeom>
        </p:spPr>
      </p:pic>
      <p:pic>
        <p:nvPicPr>
          <p:cNvPr id="15" name="SS1_family">
            <a:hlinkClick r:id="" action="ppaction://media"/>
            <a:extLst>
              <a:ext uri="{FF2B5EF4-FFF2-40B4-BE49-F238E27FC236}">
                <a16:creationId xmlns:a16="http://schemas.microsoft.com/office/drawing/2014/main" id="{ADDC612E-B591-48E9-A1CF-8B9CD21AB1A7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29662" end="12129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54908" y="5197174"/>
            <a:ext cx="870920" cy="870920"/>
          </a:xfrm>
          <a:prstGeom prst="rect">
            <a:avLst/>
          </a:prstGeom>
        </p:spPr>
      </p:pic>
      <p:pic>
        <p:nvPicPr>
          <p:cNvPr id="16" name="SS1_family">
            <a:hlinkClick r:id="" action="ppaction://media"/>
            <a:extLst>
              <a:ext uri="{FF2B5EF4-FFF2-40B4-BE49-F238E27FC236}">
                <a16:creationId xmlns:a16="http://schemas.microsoft.com/office/drawing/2014/main" id="{64D4C91C-9A36-4903-AF33-25D34E33AD9E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37207" end="1133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077094" y="2356355"/>
            <a:ext cx="870920" cy="87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1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90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936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108</Words>
  <Application>Microsoft Office PowerPoint</Application>
  <PresentationFormat>Widescreen</PresentationFormat>
  <Paragraphs>24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43</cp:revision>
  <cp:lastPrinted>2019-12-01T11:45:21Z</cp:lastPrinted>
  <dcterms:created xsi:type="dcterms:W3CDTF">2019-08-20T09:39:52Z</dcterms:created>
  <dcterms:modified xsi:type="dcterms:W3CDTF">2020-06-22T15:19:00Z</dcterms:modified>
</cp:coreProperties>
</file>