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0D23F70-7F6E-4971-B672-742D8A0743E3}" type="datetimeFigureOut">
              <a:rPr lang="en-GB" smtClean="0"/>
              <a:t>07/09/2022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471370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D23F70-7F6E-4971-B672-742D8A0743E3}" type="datetimeFigureOut">
              <a:rPr lang="en-GB" smtClean="0"/>
              <a:t>07/09/2022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1946462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D23F70-7F6E-4971-B672-742D8A0743E3}" type="datetimeFigureOut">
              <a:rPr lang="en-GB" smtClean="0"/>
              <a:t>07/09/2022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496127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D23F70-7F6E-4971-B672-742D8A0743E3}" type="datetimeFigureOut">
              <a:rPr lang="en-GB" smtClean="0"/>
              <a:t>07/09/2022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8457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D23F70-7F6E-4971-B672-742D8A0743E3}" type="datetimeFigureOut">
              <a:rPr lang="en-GB" smtClean="0"/>
              <a:t>07/09/2022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3353360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0D23F70-7F6E-4971-B672-742D8A0743E3}" type="datetimeFigureOut">
              <a:rPr lang="en-GB" smtClean="0"/>
              <a:t>07/09/2022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10905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0D23F70-7F6E-4971-B672-742D8A0743E3}" type="datetimeFigureOut">
              <a:rPr lang="en-GB" smtClean="0"/>
              <a:t>07/09/2022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56646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0D23F70-7F6E-4971-B672-742D8A0743E3}" type="datetimeFigureOut">
              <a:rPr lang="en-GB" smtClean="0"/>
              <a:t>07/09/2022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406531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23F70-7F6E-4971-B672-742D8A0743E3}" type="datetimeFigureOut">
              <a:rPr lang="en-GB" smtClean="0"/>
              <a:t>07/09/2022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3551462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D23F70-7F6E-4971-B672-742D8A0743E3}" type="datetimeFigureOut">
              <a:rPr lang="en-GB" smtClean="0"/>
              <a:t>07/09/2022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538550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D23F70-7F6E-4971-B672-742D8A0743E3}" type="datetimeFigureOut">
              <a:rPr lang="en-GB" smtClean="0"/>
              <a:t>07/09/2022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C4F941-224F-4C01-9229-F40C783928E1}" type="slidenum">
              <a:rPr lang="en-GB" smtClean="0"/>
              <a:t>‹#›</a:t>
            </a:fld>
            <a:endParaRPr lang="en-GB"/>
          </a:p>
        </p:txBody>
      </p:sp>
    </p:spTree>
    <p:extLst>
      <p:ext uri="{BB962C8B-B14F-4D97-AF65-F5344CB8AC3E}">
        <p14:creationId xmlns:p14="http://schemas.microsoft.com/office/powerpoint/2010/main" val="927096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23F70-7F6E-4971-B672-742D8A0743E3}" type="datetimeFigureOut">
              <a:rPr lang="en-GB" smtClean="0"/>
              <a:t>07/09/2022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4F941-224F-4C01-9229-F40C783928E1}" type="slidenum">
              <a:rPr lang="en-GB" smtClean="0"/>
              <a:t>‹#›</a:t>
            </a:fld>
            <a:endParaRPr lang="en-GB"/>
          </a:p>
        </p:txBody>
      </p:sp>
    </p:spTree>
    <p:extLst>
      <p:ext uri="{BB962C8B-B14F-4D97-AF65-F5344CB8AC3E}">
        <p14:creationId xmlns:p14="http://schemas.microsoft.com/office/powerpoint/2010/main" val="1416608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solidFill>
                  <a:srgbClr val="002060"/>
                </a:solidFill>
              </a:rPr>
              <a:t>Twiss Green Community Primary School</a:t>
            </a:r>
          </a:p>
        </p:txBody>
      </p:sp>
      <p:sp>
        <p:nvSpPr>
          <p:cNvPr id="3" name="Subtitle 2"/>
          <p:cNvSpPr>
            <a:spLocks noGrp="1"/>
          </p:cNvSpPr>
          <p:nvPr>
            <p:ph type="subTitle" idx="1"/>
          </p:nvPr>
        </p:nvSpPr>
        <p:spPr/>
        <p:txBody>
          <a:bodyPr>
            <a:normAutofit/>
          </a:bodyPr>
          <a:lstStyle/>
          <a:p>
            <a:r>
              <a:rPr lang="en-GB" sz="3600" dirty="0">
                <a:solidFill>
                  <a:srgbClr val="002060"/>
                </a:solidFill>
              </a:rPr>
              <a:t>School Improvement Priorities</a:t>
            </a:r>
          </a:p>
          <a:p>
            <a:r>
              <a:rPr lang="en-GB" sz="3600" dirty="0">
                <a:solidFill>
                  <a:srgbClr val="002060"/>
                </a:solidFill>
              </a:rPr>
              <a:t>2022-23</a:t>
            </a:r>
          </a:p>
        </p:txBody>
      </p:sp>
      <p:pic>
        <p:nvPicPr>
          <p:cNvPr id="1032" name="Picture 8" descr="https://lh3.googleusercontent.com/lPz9SfIFC3AfmO9PBeA4Fy3GJAg9PamaY8YFsrbD3zNNgWaVHPl-mpkmjES9yzF1G_MXdojCme0nf3ineGNzPW8E3dOD5thCzBaATNO8LRMcEFCN9-X5l0x0XW8WALU6W-cLP36GKJhc93TNMahqvp-c8ALW7ToyymbKqeg7S7sMF9Ll7GoopW1-DJEBf6MsLbl7t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4510" y="0"/>
            <a:ext cx="2122240" cy="212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00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https://lh3.googleusercontent.com/lPz9SfIFC3AfmO9PBeA4Fy3GJAg9PamaY8YFsrbD3zNNgWaVHPl-mpkmjES9yzF1G_MXdojCme0nf3ineGNzPW8E3dOD5thCzBaATNO8LRMcEFCN9-X5l0x0XW8WALU6W-cLP36GKJhc93TNMahqvp-c8ALW7ToyymbKqeg7S7sMF9Ll7GoopW1-DJEBf6MsLbl7t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4510" y="0"/>
            <a:ext cx="2122240" cy="21222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2003" y="419450"/>
            <a:ext cx="10654019" cy="9325630"/>
          </a:xfrm>
          <a:prstGeom prst="rect">
            <a:avLst/>
          </a:prstGeom>
          <a:noFill/>
        </p:spPr>
        <p:txBody>
          <a:bodyPr wrap="square" rtlCol="0">
            <a:spAutoFit/>
          </a:bodyPr>
          <a:lstStyle/>
          <a:p>
            <a:pPr algn="ctr"/>
            <a:endParaRPr lang="en-GB" sz="4400" dirty="0">
              <a:solidFill>
                <a:srgbClr val="002060"/>
              </a:solidFill>
            </a:endParaRPr>
          </a:p>
          <a:p>
            <a:pPr algn="ctr"/>
            <a:r>
              <a:rPr lang="en-GB" sz="4400" dirty="0">
                <a:solidFill>
                  <a:srgbClr val="002060"/>
                </a:solidFill>
              </a:rPr>
              <a:t>School Improvement Priorities 2021-22</a:t>
            </a:r>
          </a:p>
          <a:p>
            <a:pPr algn="ctr"/>
            <a:endParaRPr lang="en-GB" sz="2400" dirty="0">
              <a:solidFill>
                <a:srgbClr val="002060"/>
              </a:solidFill>
            </a:endParaRPr>
          </a:p>
          <a:p>
            <a:r>
              <a:rPr lang="en-GB" sz="2000" b="1" u="sng" dirty="0">
                <a:solidFill>
                  <a:srgbClr val="002060"/>
                </a:solidFill>
              </a:rPr>
              <a:t>Strategic Objective 1 </a:t>
            </a:r>
            <a:r>
              <a:rPr lang="en-GB" sz="2000" b="1" dirty="0">
                <a:solidFill>
                  <a:srgbClr val="002060"/>
                </a:solidFill>
              </a:rPr>
              <a:t>- </a:t>
            </a:r>
            <a:r>
              <a:rPr lang="en-GB" sz="2000" dirty="0">
                <a:solidFill>
                  <a:srgbClr val="002060"/>
                </a:solidFill>
              </a:rPr>
              <a:t>ensure there is consistently good teaching across school enabling learners to catch-up on prior potential (summer 2019) after the impact of 2 lockdowns.</a:t>
            </a:r>
          </a:p>
          <a:p>
            <a:r>
              <a:rPr lang="en-GB" sz="2000" b="1" u="sng" dirty="0">
                <a:solidFill>
                  <a:srgbClr val="002060"/>
                </a:solidFill>
              </a:rPr>
              <a:t>Strategic Objective 2 </a:t>
            </a:r>
            <a:r>
              <a:rPr lang="en-GB" sz="2000" dirty="0">
                <a:solidFill>
                  <a:srgbClr val="002060"/>
                </a:solidFill>
              </a:rPr>
              <a:t>- provide clarity of intent, implementation and impact in our curriculum offer and to enable subject leaders to have an impact on the quality of teaching.</a:t>
            </a:r>
          </a:p>
          <a:p>
            <a:r>
              <a:rPr lang="en-GB" sz="2000" b="1" u="sng" dirty="0">
                <a:solidFill>
                  <a:srgbClr val="002060"/>
                </a:solidFill>
              </a:rPr>
              <a:t>Strategic Objective 3</a:t>
            </a:r>
            <a:r>
              <a:rPr lang="en-GB" sz="2000" b="1" dirty="0">
                <a:solidFill>
                  <a:srgbClr val="002060"/>
                </a:solidFill>
              </a:rPr>
              <a:t> – </a:t>
            </a:r>
            <a:r>
              <a:rPr lang="en-GB" sz="2000" dirty="0">
                <a:solidFill>
                  <a:srgbClr val="002060"/>
                </a:solidFill>
              </a:rPr>
              <a:t>create positive learning behaviour using the structure and vision of ‘Jigsaw’ scheme and the United Nations Rights of the Child.</a:t>
            </a:r>
          </a:p>
          <a:p>
            <a:r>
              <a:rPr lang="en-GB" sz="2000" dirty="0">
                <a:solidFill>
                  <a:srgbClr val="002060"/>
                </a:solidFill>
              </a:rPr>
              <a:t> </a:t>
            </a:r>
            <a:r>
              <a:rPr lang="en-GB" sz="2000" b="1" u="sng" dirty="0">
                <a:solidFill>
                  <a:srgbClr val="002060"/>
                </a:solidFill>
              </a:rPr>
              <a:t>Strategic Objective 4</a:t>
            </a:r>
            <a:r>
              <a:rPr lang="en-GB" sz="2000" b="1" dirty="0">
                <a:solidFill>
                  <a:srgbClr val="002060"/>
                </a:solidFill>
              </a:rPr>
              <a:t> – </a:t>
            </a:r>
            <a:r>
              <a:rPr lang="en-GB" sz="2000" dirty="0">
                <a:solidFill>
                  <a:srgbClr val="002060"/>
                </a:solidFill>
              </a:rPr>
              <a:t>Develop governance and leadership to ensure systematic procedures and routine monitoring are in place.  Develop governors' knowledge and understanding of their role in order that they can provide appropriate support and challenge for the development of the school.</a:t>
            </a:r>
          </a:p>
          <a:p>
            <a:pPr marL="342900" indent="-342900">
              <a:buFont typeface="Arial" panose="020B0604020202020204" pitchFamily="34" charset="0"/>
              <a:buChar char="•"/>
            </a:pPr>
            <a:endParaRPr lang="en-GB" sz="2400" dirty="0">
              <a:solidFill>
                <a:srgbClr val="002060"/>
              </a:solidFill>
            </a:endParaRPr>
          </a:p>
          <a:p>
            <a:pPr algn="ctr"/>
            <a:endParaRPr lang="en-GB" sz="4400" dirty="0">
              <a:solidFill>
                <a:srgbClr val="002060"/>
              </a:solidFill>
            </a:endParaRPr>
          </a:p>
          <a:p>
            <a:pPr algn="ctr"/>
            <a:endParaRPr lang="en-GB" sz="4400" dirty="0">
              <a:solidFill>
                <a:srgbClr val="002060"/>
              </a:solidFill>
            </a:endParaRPr>
          </a:p>
          <a:p>
            <a:pPr algn="ctr"/>
            <a:endParaRPr lang="en-GB" sz="4400" dirty="0">
              <a:solidFill>
                <a:srgbClr val="002060"/>
              </a:solidFill>
            </a:endParaRPr>
          </a:p>
          <a:p>
            <a:pPr algn="ctr"/>
            <a:endParaRPr lang="en-GB" sz="4400" dirty="0">
              <a:solidFill>
                <a:srgbClr val="002060"/>
              </a:solidFill>
            </a:endParaRPr>
          </a:p>
          <a:p>
            <a:pPr algn="ctr"/>
            <a:endParaRPr lang="en-GB" sz="4400" dirty="0">
              <a:solidFill>
                <a:srgbClr val="002060"/>
              </a:solidFill>
            </a:endParaRPr>
          </a:p>
          <a:p>
            <a:pPr algn="ctr"/>
            <a:endParaRPr lang="en-GB" sz="4400" dirty="0">
              <a:solidFill>
                <a:srgbClr val="002060"/>
              </a:solidFill>
            </a:endParaRPr>
          </a:p>
        </p:txBody>
      </p:sp>
    </p:spTree>
    <p:extLst>
      <p:ext uri="{BB962C8B-B14F-4D97-AF65-F5344CB8AC3E}">
        <p14:creationId xmlns:p14="http://schemas.microsoft.com/office/powerpoint/2010/main" val="91490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966" y="979533"/>
            <a:ext cx="9159944" cy="769441"/>
          </a:xfrm>
          <a:prstGeom prst="rect">
            <a:avLst/>
          </a:prstGeom>
        </p:spPr>
        <p:txBody>
          <a:bodyPr wrap="none">
            <a:spAutoFit/>
          </a:bodyPr>
          <a:lstStyle/>
          <a:p>
            <a:pPr algn="ctr"/>
            <a:r>
              <a:rPr lang="en-GB" sz="4400" dirty="0">
                <a:solidFill>
                  <a:srgbClr val="002060"/>
                </a:solidFill>
              </a:rPr>
              <a:t>School Improvement Priorities 2021-22</a:t>
            </a:r>
          </a:p>
        </p:txBody>
      </p:sp>
      <p:pic>
        <p:nvPicPr>
          <p:cNvPr id="3" name="Picture 8" descr="https://lh3.googleusercontent.com/lPz9SfIFC3AfmO9PBeA4Fy3GJAg9PamaY8YFsrbD3zNNgWaVHPl-mpkmjES9yzF1G_MXdojCme0nf3ineGNzPW8E3dOD5thCzBaATNO8LRMcEFCN9-X5l0x0XW8WALU6W-cLP36GKJhc93TNMahqvp-c8ALW7ToyymbKqeg7S7sMF9Ll7GoopW1-DJEBf6MsLbl7t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4510" y="0"/>
            <a:ext cx="2122240" cy="21222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953966" y="1854344"/>
            <a:ext cx="9605394" cy="7571303"/>
          </a:xfrm>
          <a:prstGeom prst="rect">
            <a:avLst/>
          </a:prstGeom>
          <a:noFill/>
        </p:spPr>
        <p:txBody>
          <a:bodyPr wrap="square" rtlCol="0">
            <a:spAutoFit/>
          </a:bodyPr>
          <a:lstStyle/>
          <a:p>
            <a:pPr algn="ctr"/>
            <a:r>
              <a:rPr lang="en-GB" b="1" dirty="0">
                <a:solidFill>
                  <a:srgbClr val="002060"/>
                </a:solidFill>
              </a:rPr>
              <a:t>Under the umbrella of our overarching strategic objectives, in the summer term, we also focused on:</a:t>
            </a:r>
          </a:p>
          <a:p>
            <a:pPr marL="285750" indent="-285750">
              <a:buFont typeface="Arial" panose="020B0604020202020204" pitchFamily="34" charset="0"/>
              <a:buChar char="•"/>
            </a:pPr>
            <a:endParaRPr lang="en-GB" dirty="0">
              <a:solidFill>
                <a:srgbClr val="002060"/>
              </a:solidFill>
            </a:endParaRPr>
          </a:p>
          <a:p>
            <a:pPr marL="285750" indent="-285750">
              <a:buFont typeface="Arial" panose="020B0604020202020204" pitchFamily="34" charset="0"/>
              <a:buChar char="•"/>
            </a:pPr>
            <a:r>
              <a:rPr lang="en-GB" sz="2400" dirty="0">
                <a:solidFill>
                  <a:srgbClr val="002060"/>
                </a:solidFill>
              </a:rPr>
              <a:t>Reading and phonics</a:t>
            </a:r>
          </a:p>
          <a:p>
            <a:pPr marL="285750" indent="-285750">
              <a:buFont typeface="Arial" panose="020B0604020202020204" pitchFamily="34" charset="0"/>
              <a:buChar char="•"/>
            </a:pPr>
            <a:r>
              <a:rPr lang="en-GB" sz="2400" dirty="0">
                <a:solidFill>
                  <a:srgbClr val="002060"/>
                </a:solidFill>
              </a:rPr>
              <a:t>Assessment and progress</a:t>
            </a:r>
          </a:p>
          <a:p>
            <a:pPr marL="285750" indent="-285750">
              <a:buFont typeface="Arial" panose="020B0604020202020204" pitchFamily="34" charset="0"/>
              <a:buChar char="•"/>
            </a:pPr>
            <a:r>
              <a:rPr lang="en-GB" sz="2400" dirty="0">
                <a:solidFill>
                  <a:srgbClr val="002060"/>
                </a:solidFill>
              </a:rPr>
              <a:t>The monitoring of our curriculum</a:t>
            </a:r>
          </a:p>
          <a:p>
            <a:pPr marL="285750" indent="-285750">
              <a:buFont typeface="Arial" panose="020B0604020202020204" pitchFamily="34" charset="0"/>
              <a:buChar char="•"/>
            </a:pPr>
            <a:r>
              <a:rPr lang="en-GB" sz="2400" dirty="0">
                <a:solidFill>
                  <a:srgbClr val="002060"/>
                </a:solidFill>
              </a:rPr>
              <a:t>Vision, values and behaviour for learning</a:t>
            </a:r>
          </a:p>
          <a:p>
            <a:r>
              <a:rPr lang="en-GB" sz="2400" dirty="0">
                <a:solidFill>
                  <a:srgbClr val="002060"/>
                </a:solidFill>
              </a:rPr>
              <a:t>As well as…</a:t>
            </a:r>
          </a:p>
          <a:p>
            <a:pPr marL="285750" indent="-285750">
              <a:buFont typeface="Arial" panose="020B0604020202020204" pitchFamily="34" charset="0"/>
              <a:buChar char="•"/>
            </a:pPr>
            <a:r>
              <a:rPr lang="en-GB" dirty="0">
                <a:solidFill>
                  <a:srgbClr val="002060"/>
                </a:solidFill>
              </a:rPr>
              <a:t>Establishing a new team</a:t>
            </a:r>
          </a:p>
          <a:p>
            <a:pPr marL="285750" indent="-285750">
              <a:buFont typeface="Arial" panose="020B0604020202020204" pitchFamily="34" charset="0"/>
              <a:buChar char="•"/>
            </a:pPr>
            <a:r>
              <a:rPr lang="en-GB" dirty="0">
                <a:solidFill>
                  <a:srgbClr val="002060"/>
                </a:solidFill>
              </a:rPr>
              <a:t>Communication</a:t>
            </a:r>
          </a:p>
          <a:p>
            <a:pPr marL="285750" indent="-285750">
              <a:buFont typeface="Arial" panose="020B0604020202020204" pitchFamily="34" charset="0"/>
              <a:buChar char="•"/>
            </a:pPr>
            <a:r>
              <a:rPr lang="en-GB" dirty="0">
                <a:solidFill>
                  <a:srgbClr val="002060"/>
                </a:solidFill>
              </a:rPr>
              <a:t>Staffing</a:t>
            </a:r>
          </a:p>
          <a:p>
            <a:pPr marL="285750" indent="-285750">
              <a:buFont typeface="Arial" panose="020B0604020202020204" pitchFamily="34" charset="0"/>
              <a:buChar char="•"/>
            </a:pPr>
            <a:r>
              <a:rPr lang="en-GB" dirty="0">
                <a:solidFill>
                  <a:srgbClr val="002060"/>
                </a:solidFill>
              </a:rPr>
              <a:t>Behaviour review</a:t>
            </a:r>
          </a:p>
          <a:p>
            <a:pPr marL="285750" indent="-285750">
              <a:buFont typeface="Arial" panose="020B0604020202020204" pitchFamily="34" charset="0"/>
              <a:buChar char="•"/>
            </a:pPr>
            <a:r>
              <a:rPr lang="en-GB" dirty="0">
                <a:solidFill>
                  <a:srgbClr val="002060"/>
                </a:solidFill>
              </a:rPr>
              <a:t>Raising the profile of Twiss Green</a:t>
            </a:r>
          </a:p>
          <a:p>
            <a:pPr marL="285750" indent="-285750">
              <a:buFont typeface="Arial" panose="020B0604020202020204" pitchFamily="34" charset="0"/>
              <a:buChar char="•"/>
            </a:pPr>
            <a:r>
              <a:rPr lang="en-GB" dirty="0">
                <a:solidFill>
                  <a:srgbClr val="002060"/>
                </a:solidFill>
              </a:rPr>
              <a:t>Covid recovery</a:t>
            </a:r>
          </a:p>
          <a:p>
            <a:pPr marL="285750" indent="-285750">
              <a:buFont typeface="Arial" panose="020B0604020202020204" pitchFamily="34" charset="0"/>
              <a:buChar char="•"/>
            </a:pPr>
            <a:endParaRPr lang="en-GB" sz="2400"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solidFill>
                <a:srgbClr val="002060"/>
              </a:solidFill>
            </a:endParaRPr>
          </a:p>
        </p:txBody>
      </p:sp>
    </p:spTree>
    <p:extLst>
      <p:ext uri="{BB962C8B-B14F-4D97-AF65-F5344CB8AC3E}">
        <p14:creationId xmlns:p14="http://schemas.microsoft.com/office/powerpoint/2010/main" val="4041176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966" y="1449090"/>
            <a:ext cx="9159944" cy="769441"/>
          </a:xfrm>
          <a:prstGeom prst="rect">
            <a:avLst/>
          </a:prstGeom>
        </p:spPr>
        <p:txBody>
          <a:bodyPr wrap="none">
            <a:spAutoFit/>
          </a:bodyPr>
          <a:lstStyle/>
          <a:p>
            <a:pPr algn="ctr"/>
            <a:r>
              <a:rPr lang="en-GB" sz="4400" dirty="0">
                <a:solidFill>
                  <a:srgbClr val="002060"/>
                </a:solidFill>
              </a:rPr>
              <a:t>School Improvement Priorities 2022-23</a:t>
            </a:r>
          </a:p>
        </p:txBody>
      </p:sp>
      <p:pic>
        <p:nvPicPr>
          <p:cNvPr id="3" name="Picture 8" descr="https://lh3.googleusercontent.com/lPz9SfIFC3AfmO9PBeA4Fy3GJAg9PamaY8YFsrbD3zNNgWaVHPl-mpkmjES9yzF1G_MXdojCme0nf3ineGNzPW8E3dOD5thCzBaATNO8LRMcEFCN9-X5l0x0XW8WALU6W-cLP36GKJhc93TNMahqvp-c8ALW7ToyymbKqeg7S7sMF9Ll7GoopW1-DJEBf6MsLbl7t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4510" y="0"/>
            <a:ext cx="2122240" cy="212224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88324" y="2359785"/>
            <a:ext cx="10742141" cy="4524315"/>
          </a:xfrm>
          <a:prstGeom prst="rect">
            <a:avLst/>
          </a:prstGeom>
        </p:spPr>
        <p:txBody>
          <a:bodyPr wrap="square">
            <a:spAutoFit/>
          </a:bodyPr>
          <a:lstStyle/>
          <a:p>
            <a:r>
              <a:rPr lang="en-GB" b="1" u="sng" dirty="0">
                <a:solidFill>
                  <a:srgbClr val="002060"/>
                </a:solidFill>
              </a:rPr>
              <a:t>Strategic Objective 1 </a:t>
            </a:r>
            <a:r>
              <a:rPr lang="en-GB" b="1" dirty="0">
                <a:solidFill>
                  <a:srgbClr val="002060"/>
                </a:solidFill>
              </a:rPr>
              <a:t> - </a:t>
            </a:r>
            <a:r>
              <a:rPr lang="en-GB" dirty="0">
                <a:solidFill>
                  <a:srgbClr val="002060"/>
                </a:solidFill>
              </a:rPr>
              <a:t>ensure that the teaching and assessment of writing across school allows children to make good progress, highlights gaps in learning and supports catch up.</a:t>
            </a:r>
          </a:p>
          <a:p>
            <a:endParaRPr lang="en-GB" b="1" u="sng" dirty="0">
              <a:solidFill>
                <a:srgbClr val="002060"/>
              </a:solidFill>
            </a:endParaRPr>
          </a:p>
          <a:p>
            <a:r>
              <a:rPr lang="en-GB" b="1" u="sng" dirty="0">
                <a:solidFill>
                  <a:srgbClr val="002060"/>
                </a:solidFill>
              </a:rPr>
              <a:t>Strategic Objective 2 </a:t>
            </a:r>
            <a:r>
              <a:rPr lang="en-GB" dirty="0">
                <a:solidFill>
                  <a:srgbClr val="002060"/>
                </a:solidFill>
              </a:rPr>
              <a:t>- review and develop </a:t>
            </a:r>
            <a:r>
              <a:rPr lang="en-GB" dirty="0" smtClean="0">
                <a:solidFill>
                  <a:srgbClr val="002060"/>
                </a:solidFill>
              </a:rPr>
              <a:t>the</a:t>
            </a:r>
            <a:r>
              <a:rPr lang="en-GB" dirty="0" smtClean="0">
                <a:solidFill>
                  <a:srgbClr val="002060"/>
                </a:solidFill>
              </a:rPr>
              <a:t> </a:t>
            </a:r>
            <a:r>
              <a:rPr lang="en-GB" dirty="0">
                <a:solidFill>
                  <a:srgbClr val="002060"/>
                </a:solidFill>
              </a:rPr>
              <a:t>intent, implementation and impact of our SEND provision and ensure that </a:t>
            </a:r>
            <a:r>
              <a:rPr lang="en-GB" dirty="0" smtClean="0">
                <a:solidFill>
                  <a:srgbClr val="002060"/>
                </a:solidFill>
              </a:rPr>
              <a:t>what we provide</a:t>
            </a:r>
            <a:r>
              <a:rPr lang="en-GB" dirty="0" smtClean="0">
                <a:solidFill>
                  <a:srgbClr val="002060"/>
                </a:solidFill>
              </a:rPr>
              <a:t> </a:t>
            </a:r>
            <a:r>
              <a:rPr lang="en-GB" dirty="0">
                <a:solidFill>
                  <a:srgbClr val="002060"/>
                </a:solidFill>
              </a:rPr>
              <a:t>for children with SEND is meaningful, personalised and inclusive.</a:t>
            </a:r>
          </a:p>
          <a:p>
            <a:endParaRPr lang="en-GB" b="1" u="sng" dirty="0">
              <a:solidFill>
                <a:srgbClr val="002060"/>
              </a:solidFill>
            </a:endParaRPr>
          </a:p>
          <a:p>
            <a:r>
              <a:rPr lang="en-GB" b="1" u="sng" dirty="0">
                <a:solidFill>
                  <a:srgbClr val="002060"/>
                </a:solidFill>
              </a:rPr>
              <a:t>Strategic Objective 3</a:t>
            </a:r>
            <a:r>
              <a:rPr lang="en-GB" b="1" dirty="0">
                <a:solidFill>
                  <a:srgbClr val="002060"/>
                </a:solidFill>
              </a:rPr>
              <a:t> - </a:t>
            </a:r>
            <a:r>
              <a:rPr lang="en-GB" dirty="0">
                <a:solidFill>
                  <a:srgbClr val="002060"/>
                </a:solidFill>
              </a:rPr>
              <a:t>continue to ensure that robust systems are in place for assessment and tracking progress across the curriculum.</a:t>
            </a:r>
            <a:endParaRPr lang="en-GB" b="1" dirty="0">
              <a:solidFill>
                <a:srgbClr val="002060"/>
              </a:solidFill>
            </a:endParaRPr>
          </a:p>
          <a:p>
            <a:endParaRPr lang="en-GB" b="1" dirty="0">
              <a:solidFill>
                <a:srgbClr val="002060"/>
              </a:solidFill>
            </a:endParaRPr>
          </a:p>
          <a:p>
            <a:r>
              <a:rPr lang="en-GB" dirty="0">
                <a:solidFill>
                  <a:srgbClr val="002060"/>
                </a:solidFill>
              </a:rPr>
              <a:t> </a:t>
            </a:r>
            <a:r>
              <a:rPr lang="en-GB" b="1" u="sng" dirty="0">
                <a:solidFill>
                  <a:srgbClr val="002060"/>
                </a:solidFill>
              </a:rPr>
              <a:t>Strategic Objective 4</a:t>
            </a:r>
            <a:r>
              <a:rPr lang="en-GB" b="1" dirty="0">
                <a:solidFill>
                  <a:srgbClr val="002060"/>
                </a:solidFill>
              </a:rPr>
              <a:t> – </a:t>
            </a:r>
            <a:r>
              <a:rPr lang="en-GB" dirty="0" smtClean="0">
                <a:solidFill>
                  <a:srgbClr val="002060"/>
                </a:solidFill>
              </a:rPr>
              <a:t>develop </a:t>
            </a:r>
            <a:r>
              <a:rPr lang="en-GB" dirty="0">
                <a:solidFill>
                  <a:srgbClr val="002060"/>
                </a:solidFill>
              </a:rPr>
              <a:t>strong working relationships between all stakeholders, based on trust, openness and honesty resulting in a nurturing, positive culture conducive to the well-being of all individuals.</a:t>
            </a:r>
          </a:p>
          <a:p>
            <a:endParaRPr lang="en-GB" b="1" dirty="0">
              <a:solidFill>
                <a:srgbClr val="002060"/>
              </a:solidFill>
            </a:endParaRPr>
          </a:p>
          <a:p>
            <a:endParaRPr lang="en-GB" b="1" dirty="0">
              <a:solidFill>
                <a:srgbClr val="FF0000"/>
              </a:solidFill>
            </a:endParaRPr>
          </a:p>
          <a:p>
            <a:r>
              <a:rPr lang="en-GB" dirty="0"/>
              <a:t> </a:t>
            </a:r>
            <a:endParaRPr lang="en-GB" b="1" dirty="0">
              <a:solidFill>
                <a:srgbClr val="FF0000"/>
              </a:solidFill>
            </a:endParaRPr>
          </a:p>
          <a:p>
            <a:endParaRPr lang="en-GB" b="1" dirty="0">
              <a:solidFill>
                <a:srgbClr val="FF0000"/>
              </a:solidFill>
            </a:endParaRPr>
          </a:p>
          <a:p>
            <a:endParaRPr lang="en-GB" dirty="0">
              <a:solidFill>
                <a:srgbClr val="FF0000"/>
              </a:solidFill>
            </a:endParaRPr>
          </a:p>
        </p:txBody>
      </p:sp>
    </p:spTree>
    <p:extLst>
      <p:ext uri="{BB962C8B-B14F-4D97-AF65-F5344CB8AC3E}">
        <p14:creationId xmlns:p14="http://schemas.microsoft.com/office/powerpoint/2010/main" val="878620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966" y="1449090"/>
            <a:ext cx="9159944" cy="769441"/>
          </a:xfrm>
          <a:prstGeom prst="rect">
            <a:avLst/>
          </a:prstGeom>
        </p:spPr>
        <p:txBody>
          <a:bodyPr wrap="none">
            <a:spAutoFit/>
          </a:bodyPr>
          <a:lstStyle/>
          <a:p>
            <a:pPr algn="ctr"/>
            <a:r>
              <a:rPr lang="en-GB" sz="4400" dirty="0">
                <a:solidFill>
                  <a:srgbClr val="002060"/>
                </a:solidFill>
              </a:rPr>
              <a:t>School Improvement Priorities 2022-23</a:t>
            </a:r>
          </a:p>
        </p:txBody>
      </p:sp>
      <p:pic>
        <p:nvPicPr>
          <p:cNvPr id="3" name="Picture 8" descr="https://lh3.googleusercontent.com/lPz9SfIFC3AfmO9PBeA4Fy3GJAg9PamaY8YFsrbD3zNNgWaVHPl-mpkmjES9yzF1G_MXdojCme0nf3ineGNzPW8E3dOD5thCzBaATNO8LRMcEFCN9-X5l0x0XW8WALU6W-cLP36GKJhc93TNMahqvp-c8ALW7ToyymbKqeg7S7sMF9Ll7GoopW1-DJEBf6MsLbl7t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4510" y="0"/>
            <a:ext cx="2122240" cy="21222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50789" y="2218531"/>
            <a:ext cx="10223157" cy="7602081"/>
          </a:xfrm>
          <a:prstGeom prst="rect">
            <a:avLst/>
          </a:prstGeom>
          <a:noFill/>
        </p:spPr>
        <p:txBody>
          <a:bodyPr wrap="square" rtlCol="0">
            <a:spAutoFit/>
          </a:bodyPr>
          <a:lstStyle/>
          <a:p>
            <a:r>
              <a:rPr lang="en-GB" sz="2800" dirty="0">
                <a:solidFill>
                  <a:srgbClr val="002060"/>
                </a:solidFill>
              </a:rPr>
              <a:t>In addition, we will:</a:t>
            </a:r>
          </a:p>
          <a:p>
            <a:pPr marL="457200" indent="-457200">
              <a:buFont typeface="Arial" panose="020B0604020202020204" pitchFamily="34" charset="0"/>
              <a:buChar char="•"/>
            </a:pPr>
            <a:r>
              <a:rPr lang="en-GB" dirty="0">
                <a:solidFill>
                  <a:srgbClr val="002060"/>
                </a:solidFill>
              </a:rPr>
              <a:t>Embed our new vision and values.</a:t>
            </a:r>
          </a:p>
          <a:p>
            <a:pPr marL="457200" indent="-457200">
              <a:buFont typeface="Arial" panose="020B0604020202020204" pitchFamily="34" charset="0"/>
              <a:buChar char="•"/>
            </a:pPr>
            <a:r>
              <a:rPr lang="en-GB" dirty="0">
                <a:solidFill>
                  <a:srgbClr val="002060"/>
                </a:solidFill>
              </a:rPr>
              <a:t>Continue to monitor the quality of teaching and learning across the curriculum.</a:t>
            </a:r>
          </a:p>
          <a:p>
            <a:pPr marL="457200" indent="-457200">
              <a:buFont typeface="Arial" panose="020B0604020202020204" pitchFamily="34" charset="0"/>
              <a:buChar char="•"/>
            </a:pPr>
            <a:r>
              <a:rPr lang="en-GB" dirty="0">
                <a:solidFill>
                  <a:srgbClr val="002060"/>
                </a:solidFill>
              </a:rPr>
              <a:t>Continue to work on communication with our families.</a:t>
            </a:r>
          </a:p>
          <a:p>
            <a:pPr marL="457200" indent="-457200">
              <a:buFont typeface="Arial" panose="020B0604020202020204" pitchFamily="34" charset="0"/>
              <a:buChar char="•"/>
            </a:pPr>
            <a:r>
              <a:rPr lang="en-GB" dirty="0">
                <a:solidFill>
                  <a:srgbClr val="002060"/>
                </a:solidFill>
              </a:rPr>
              <a:t>Raise the profile of our governors with our families and share the good work that they do to support school.</a:t>
            </a:r>
          </a:p>
          <a:p>
            <a:pPr marL="457200" indent="-457200">
              <a:buFont typeface="Arial" panose="020B0604020202020204" pitchFamily="34" charset="0"/>
              <a:buChar char="•"/>
            </a:pPr>
            <a:r>
              <a:rPr lang="en-GB" dirty="0">
                <a:solidFill>
                  <a:srgbClr val="002060"/>
                </a:solidFill>
              </a:rPr>
              <a:t>Ensure that we have a good after school club offer and that effective systems for booking these are in place.</a:t>
            </a:r>
          </a:p>
          <a:p>
            <a:pPr marL="457200" indent="-457200">
              <a:buFont typeface="Arial" panose="020B0604020202020204" pitchFamily="34" charset="0"/>
              <a:buChar char="•"/>
            </a:pPr>
            <a:r>
              <a:rPr lang="en-GB" dirty="0">
                <a:solidFill>
                  <a:srgbClr val="002060"/>
                </a:solidFill>
              </a:rPr>
              <a:t>Continue to raise the profile of Twiss Green and develop links with our community.</a:t>
            </a:r>
          </a:p>
          <a:p>
            <a:pPr marL="457200" indent="-457200">
              <a:buFont typeface="Arial" panose="020B0604020202020204" pitchFamily="34" charset="0"/>
              <a:buChar char="•"/>
            </a:pPr>
            <a:r>
              <a:rPr lang="en-GB" dirty="0">
                <a:solidFill>
                  <a:srgbClr val="002060"/>
                </a:solidFill>
              </a:rPr>
              <a:t>Begin to develop a focus on sustainability and begin the Eco Schools programme.</a:t>
            </a:r>
          </a:p>
          <a:p>
            <a:pPr marL="457200" indent="-457200">
              <a:buFont typeface="Arial" panose="020B0604020202020204" pitchFamily="34" charset="0"/>
              <a:buChar char="•"/>
            </a:pPr>
            <a:r>
              <a:rPr lang="en-GB" dirty="0">
                <a:solidFill>
                  <a:srgbClr val="002060"/>
                </a:solidFill>
              </a:rPr>
              <a:t>Continue to recover from covid during our first full ‘normal’ year back.</a:t>
            </a:r>
          </a:p>
          <a:p>
            <a:pPr marL="457200" indent="-457200">
              <a:buFont typeface="Arial" panose="020B0604020202020204" pitchFamily="34" charset="0"/>
              <a:buChar char="•"/>
            </a:pPr>
            <a:endParaRPr lang="en-GB" dirty="0">
              <a:solidFill>
                <a:srgbClr val="002060"/>
              </a:solidFill>
            </a:endParaRPr>
          </a:p>
          <a:p>
            <a:endParaRPr lang="en-GB" dirty="0">
              <a:solidFill>
                <a:srgbClr val="002060"/>
              </a:solidFill>
            </a:endParaRPr>
          </a:p>
          <a:p>
            <a:endParaRPr lang="en-GB" dirty="0">
              <a:solidFill>
                <a:srgbClr val="002060"/>
              </a:solidFill>
            </a:endParaRP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88302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https://lh3.googleusercontent.com/lPz9SfIFC3AfmO9PBeA4Fy3GJAg9PamaY8YFsrbD3zNNgWaVHPl-mpkmjES9yzF1G_MXdojCme0nf3ineGNzPW8E3dOD5thCzBaATNO8LRMcEFCN9-X5l0x0XW8WALU6W-cLP36GKJhc93TNMahqvp-c8ALW7ToyymbKqeg7S7sMF9Ll7GoopW1-DJEBf6MsLbl7t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4510" y="0"/>
            <a:ext cx="2122240" cy="212224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May be an image of 10 people, people standing and outdoo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234" y="579137"/>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ay be an image of 13 people, people standing and outdoo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5560" y="2182727"/>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ay be an image of 5 people and body of wat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1598" y="1537214"/>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May be an image of 4 people, people playing musical instruments and indoo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41672" y="3750704"/>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May be an image of 4 people, people standing and indoo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38962" y="4352067"/>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May be an image of 4 people, child, people sitting, people standing and indoo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54844" y="3593414"/>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May be an image of 10 people, people standing and indoo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83801" y="616121"/>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May be an image of 8 people, people standing and grass"/>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64876" y="4314910"/>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May be an image of 7 people, child, people standing, tree and outdoors"/>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5296" y="4731779"/>
            <a:ext cx="196215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May be an image of 2 people, people playing sport and outdoors"/>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53410" y="1061120"/>
            <a:ext cx="196215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9589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209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Twiss Green Community Primary School</vt:lpstr>
      <vt:lpstr>PowerPoint Presentation</vt:lpstr>
      <vt:lpstr>PowerPoint Presentation</vt:lpstr>
      <vt:lpstr>PowerPoint Presentation</vt:lpstr>
      <vt:lpstr>PowerPoint Presentation</vt:lpstr>
      <vt:lpstr>PowerPoint Presentation</vt:lpstr>
    </vt:vector>
  </TitlesOfParts>
  <Company>Warrington Borough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Twiss Green Community Primary School</dc:title>
  <dc:creator>Hughes, Natalie</dc:creator>
  <cp:lastModifiedBy>Hughes, Natalie</cp:lastModifiedBy>
  <cp:revision>14</cp:revision>
  <dcterms:created xsi:type="dcterms:W3CDTF">2022-09-07T08:16:51Z</dcterms:created>
  <dcterms:modified xsi:type="dcterms:W3CDTF">2022-09-07T16:08:09Z</dcterms:modified>
</cp:coreProperties>
</file>