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568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316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2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196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028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352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55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774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501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428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83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336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277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media1.m4a"/><Relationship Id="rId7" Type="http://schemas.openxmlformats.org/officeDocument/2006/relationships/image" Target="../media/image3.png"/><Relationship Id="rId2" Type="http://schemas.microsoft.com/office/2007/relationships/media" Target="../media/media1.m4a"/><Relationship Id="rId1" Type="http://schemas.openxmlformats.org/officeDocument/2006/relationships/audio" Target="about:blank" TargetMode="Externa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35812521-DF0A-469C-8661-E8178936F9D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2708" y="125664"/>
            <a:ext cx="844677" cy="40011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CB07BD8-06AF-41EC-8168-E9249FED881B}"/>
              </a:ext>
            </a:extLst>
          </p:cNvPr>
          <p:cNvSpPr txBox="1"/>
          <p:nvPr/>
        </p:nvSpPr>
        <p:spPr>
          <a:xfrm>
            <a:off x="2493705" y="455284"/>
            <a:ext cx="7520007" cy="400110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Century Gothic" panose="020B0502020202020204" pitchFamily="34" charset="0"/>
              </a:rPr>
              <a:t>Language Detectives’ Memory Bank of “parts of the face”.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FB6155-EF73-4E76-B4CA-717526727E8F}"/>
              </a:ext>
            </a:extLst>
          </p:cNvPr>
          <p:cNvSpPr txBox="1"/>
          <p:nvPr/>
        </p:nvSpPr>
        <p:spPr>
          <a:xfrm>
            <a:off x="430380" y="1147725"/>
            <a:ext cx="3565133" cy="2246769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Noun Bank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La </a:t>
            </a:r>
            <a:r>
              <a:rPr lang="en-GB" sz="2000" dirty="0" err="1">
                <a:latin typeface="Century Gothic" panose="020B0502020202020204" pitchFamily="34" charset="0"/>
              </a:rPr>
              <a:t>nariz</a:t>
            </a:r>
            <a:r>
              <a:rPr lang="en-GB" sz="2000" dirty="0">
                <a:latin typeface="Century Gothic" panose="020B0502020202020204" pitchFamily="34" charset="0"/>
              </a:rPr>
              <a:t> – the nose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El </a:t>
            </a:r>
            <a:r>
              <a:rPr lang="en-GB" sz="2000" dirty="0" err="1">
                <a:latin typeface="Century Gothic" panose="020B0502020202020204" pitchFamily="34" charset="0"/>
              </a:rPr>
              <a:t>pelo</a:t>
            </a:r>
            <a:r>
              <a:rPr lang="en-GB" sz="2000" dirty="0">
                <a:latin typeface="Century Gothic" panose="020B0502020202020204" pitchFamily="34" charset="0"/>
              </a:rPr>
              <a:t>- the hair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Los </a:t>
            </a:r>
            <a:r>
              <a:rPr lang="en-GB" sz="2000" dirty="0" err="1">
                <a:latin typeface="Century Gothic" panose="020B0502020202020204" pitchFamily="34" charset="0"/>
              </a:rPr>
              <a:t>ojos</a:t>
            </a:r>
            <a:r>
              <a:rPr lang="en-GB" sz="2000" dirty="0">
                <a:latin typeface="Century Gothic" panose="020B0502020202020204" pitchFamily="34" charset="0"/>
              </a:rPr>
              <a:t>- the eyes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La cabeza- the head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La </a:t>
            </a:r>
            <a:r>
              <a:rPr lang="en-GB" sz="2000" dirty="0" err="1">
                <a:latin typeface="Century Gothic" panose="020B0502020202020204" pitchFamily="34" charset="0"/>
              </a:rPr>
              <a:t>boca</a:t>
            </a:r>
            <a:r>
              <a:rPr lang="en-GB" sz="2000" dirty="0">
                <a:latin typeface="Century Gothic" panose="020B0502020202020204" pitchFamily="34" charset="0"/>
              </a:rPr>
              <a:t>- the mouth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Las </a:t>
            </a:r>
            <a:r>
              <a:rPr lang="en-GB" sz="2000" dirty="0" err="1">
                <a:latin typeface="Century Gothic" panose="020B0502020202020204" pitchFamily="34" charset="0"/>
              </a:rPr>
              <a:t>orejas</a:t>
            </a:r>
            <a:r>
              <a:rPr lang="en-GB" sz="2000" dirty="0">
                <a:latin typeface="Century Gothic" panose="020B0502020202020204" pitchFamily="34" charset="0"/>
              </a:rPr>
              <a:t> – the ears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92B09AC-DF32-458B-9228-CA00342C7239}"/>
              </a:ext>
            </a:extLst>
          </p:cNvPr>
          <p:cNvSpPr txBox="1"/>
          <p:nvPr/>
        </p:nvSpPr>
        <p:spPr>
          <a:xfrm>
            <a:off x="7349181" y="3302135"/>
            <a:ext cx="3565133" cy="2862322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Grammar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There are two words for “the” in Spanish with plural nouns.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These words are “los” and “las”.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We use los with masculine nouns (el ) and las with feminine nouns (la).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A9B209-59C0-4ABE-8F41-BD0DAF348794}"/>
              </a:ext>
            </a:extLst>
          </p:cNvPr>
          <p:cNvSpPr txBox="1"/>
          <p:nvPr/>
        </p:nvSpPr>
        <p:spPr>
          <a:xfrm>
            <a:off x="150921" y="23725"/>
            <a:ext cx="32017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Spanish Y4 </a:t>
            </a:r>
            <a:r>
              <a:rPr lang="en-GB" sz="1400"/>
              <a:t>Stage 2 </a:t>
            </a:r>
            <a:r>
              <a:rPr lang="en-GB" sz="1400" dirty="0"/>
              <a:t>Spring 1: Parts of face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FF1EF8-084B-4608-BC05-EB143649CB20}"/>
              </a:ext>
            </a:extLst>
          </p:cNvPr>
          <p:cNvSpPr txBox="1"/>
          <p:nvPr/>
        </p:nvSpPr>
        <p:spPr>
          <a:xfrm>
            <a:off x="430380" y="4484534"/>
            <a:ext cx="5914754" cy="1631216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Question and Answer Bank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¿De </a:t>
            </a:r>
            <a:r>
              <a:rPr lang="en-GB" sz="2000" dirty="0" err="1">
                <a:latin typeface="Century Gothic" panose="020B0502020202020204" pitchFamily="34" charset="0"/>
              </a:rPr>
              <a:t>qué</a:t>
            </a:r>
            <a:r>
              <a:rPr lang="en-GB" sz="2000" dirty="0">
                <a:latin typeface="Century Gothic" panose="020B0502020202020204" pitchFamily="34" charset="0"/>
              </a:rPr>
              <a:t> </a:t>
            </a:r>
            <a:r>
              <a:rPr lang="en-GB" sz="2000" dirty="0" err="1">
                <a:latin typeface="Century Gothic" panose="020B0502020202020204" pitchFamily="34" charset="0"/>
              </a:rPr>
              <a:t>color</a:t>
            </a:r>
            <a:r>
              <a:rPr lang="en-GB" sz="2000" dirty="0">
                <a:latin typeface="Century Gothic" panose="020B0502020202020204" pitchFamily="34" charset="0"/>
              </a:rPr>
              <a:t> es….? – What colour is ….?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¿ De </a:t>
            </a:r>
            <a:r>
              <a:rPr lang="en-GB" sz="2000" dirty="0" err="1">
                <a:latin typeface="Century Gothic" panose="020B0502020202020204" pitchFamily="34" charset="0"/>
              </a:rPr>
              <a:t>qué</a:t>
            </a:r>
            <a:r>
              <a:rPr lang="en-GB" sz="2000" dirty="0">
                <a:latin typeface="Century Gothic" panose="020B0502020202020204" pitchFamily="34" charset="0"/>
              </a:rPr>
              <a:t> </a:t>
            </a:r>
            <a:r>
              <a:rPr lang="en-GB" sz="2000" dirty="0" err="1">
                <a:latin typeface="Century Gothic" panose="020B0502020202020204" pitchFamily="34" charset="0"/>
              </a:rPr>
              <a:t>color</a:t>
            </a:r>
            <a:r>
              <a:rPr lang="en-GB" sz="2000" dirty="0">
                <a:latin typeface="Century Gothic" panose="020B0502020202020204" pitchFamily="34" charset="0"/>
              </a:rPr>
              <a:t> son ….?- What colour are….?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Es ….   - It is 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Son….- They are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3939B15-DF6D-40AE-BF87-E3F3D885AEEC}"/>
              </a:ext>
            </a:extLst>
          </p:cNvPr>
          <p:cNvSpPr txBox="1"/>
          <p:nvPr/>
        </p:nvSpPr>
        <p:spPr>
          <a:xfrm>
            <a:off x="5648782" y="1220050"/>
            <a:ext cx="3180893" cy="1631216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Sound spelling</a:t>
            </a:r>
          </a:p>
          <a:p>
            <a:endParaRPr lang="en-GB" sz="2000" b="1" dirty="0">
              <a:latin typeface="Century Gothic" panose="020B0502020202020204" pitchFamily="34" charset="0"/>
            </a:endParaRPr>
          </a:p>
          <a:p>
            <a:r>
              <a:rPr lang="en-GB" sz="2000" dirty="0" err="1">
                <a:latin typeface="Century Gothic" panose="020B0502020202020204" pitchFamily="34" charset="0"/>
              </a:rPr>
              <a:t>qué</a:t>
            </a:r>
            <a:endParaRPr lang="en-GB" sz="2000" dirty="0">
              <a:latin typeface="Century Gothic" panose="020B0502020202020204" pitchFamily="34" charset="0"/>
            </a:endParaRPr>
          </a:p>
          <a:p>
            <a:r>
              <a:rPr lang="en-GB" sz="2000" dirty="0" err="1">
                <a:latin typeface="Century Gothic" panose="020B0502020202020204" pitchFamily="34" charset="0"/>
              </a:rPr>
              <a:t>jas</a:t>
            </a:r>
            <a:endParaRPr lang="en-GB" sz="2000" dirty="0">
              <a:latin typeface="Century Gothic" panose="020B0502020202020204" pitchFamily="34" charset="0"/>
            </a:endParaRPr>
          </a:p>
          <a:p>
            <a:r>
              <a:rPr lang="en-GB" sz="2000" dirty="0" err="1">
                <a:latin typeface="Century Gothic" panose="020B0502020202020204" pitchFamily="34" charset="0"/>
              </a:rPr>
              <a:t>riz</a:t>
            </a:r>
            <a:r>
              <a:rPr lang="en-GB" sz="2000" dirty="0">
                <a:latin typeface="Century Gothic" panose="020B0502020202020204" pitchFamily="34" charset="0"/>
              </a:rPr>
              <a:t> </a:t>
            </a:r>
          </a:p>
        </p:txBody>
      </p:sp>
      <p:pic>
        <p:nvPicPr>
          <p:cNvPr id="21" name="Picture 20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1CB9F731-8DE7-4ABA-8EC2-0AD194859D2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615" y="325719"/>
            <a:ext cx="969023" cy="637454"/>
          </a:xfrm>
          <a:prstGeom prst="rect">
            <a:avLst/>
          </a:prstGeom>
        </p:spPr>
      </p:pic>
      <p:pic>
        <p:nvPicPr>
          <p:cNvPr id="15" name="SS1_parts_if_face">
            <a:hlinkClick r:id="" action="ppaction://media"/>
            <a:extLst>
              <a:ext uri="{FF2B5EF4-FFF2-40B4-BE49-F238E27FC236}">
                <a16:creationId xmlns:a16="http://schemas.microsoft.com/office/drawing/2014/main" id="{CD7E377D-111F-40A0-A171-52960E3D0995}"/>
              </a:ext>
            </a:extLst>
          </p:cNvPr>
          <p:cNvPicPr>
            <a:picLocks noChangeAspect="1"/>
          </p:cNvPicPr>
          <p:nvPr>
            <a:audioFile r:link="rId1"/>
          </p:nvPr>
        </p:nvPicPr>
        <p:blipFill>
          <a:blip r:embed="rId7"/>
          <a:stretch>
            <a:fillRect/>
          </a:stretch>
        </p:blipFill>
        <p:spPr>
          <a:xfrm>
            <a:off x="5247723" y="5386272"/>
            <a:ext cx="802119" cy="802119"/>
          </a:xfrm>
          <a:prstGeom prst="rect">
            <a:avLst/>
          </a:prstGeom>
        </p:spPr>
      </p:pic>
      <p:pic>
        <p:nvPicPr>
          <p:cNvPr id="16" name="SS1_parts_if_face">
            <a:hlinkClick r:id="" action="ppaction://media"/>
            <a:extLst>
              <a:ext uri="{FF2B5EF4-FFF2-40B4-BE49-F238E27FC236}">
                <a16:creationId xmlns:a16="http://schemas.microsoft.com/office/drawing/2014/main" id="{78336870-156E-4737-A55A-CEDD57E04CC2}"/>
              </a:ext>
            </a:extLst>
          </p:cNvPr>
          <p:cNvPicPr>
            <a:picLocks noChangeAspect="1"/>
          </p:cNvPicPr>
          <p:nvPr>
            <a:audioFile r:link="rId1"/>
          </p:nvPr>
        </p:nvPicPr>
        <p:blipFill>
          <a:blip r:embed="rId7"/>
          <a:stretch>
            <a:fillRect/>
          </a:stretch>
        </p:blipFill>
        <p:spPr>
          <a:xfrm>
            <a:off x="7603174" y="1850495"/>
            <a:ext cx="802119" cy="802119"/>
          </a:xfrm>
          <a:prstGeom prst="rect">
            <a:avLst/>
          </a:prstGeom>
        </p:spPr>
      </p:pic>
      <p:pic>
        <p:nvPicPr>
          <p:cNvPr id="2" name="Y4 Spr1 parts of face noun bank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3216994" y="278489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52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058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9185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15808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1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</Words>
  <Application>Microsoft Office PowerPoint</Application>
  <PresentationFormat>Widescreen</PresentationFormat>
  <Paragraphs>23</Paragraphs>
  <Slides>1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Laptop</dc:creator>
  <cp:lastModifiedBy>Catherine Simms</cp:lastModifiedBy>
  <cp:revision>51</cp:revision>
  <cp:lastPrinted>2019-12-01T16:57:43Z</cp:lastPrinted>
  <dcterms:created xsi:type="dcterms:W3CDTF">2019-08-20T09:39:52Z</dcterms:created>
  <dcterms:modified xsi:type="dcterms:W3CDTF">2020-06-22T14:30:17Z</dcterms:modified>
</cp:coreProperties>
</file>